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33"/>
  </p:notesMasterIdLst>
  <p:sldIdLst>
    <p:sldId id="256" r:id="rId2"/>
    <p:sldId id="288" r:id="rId3"/>
    <p:sldId id="570" r:id="rId4"/>
    <p:sldId id="571" r:id="rId5"/>
    <p:sldId id="489" r:id="rId6"/>
    <p:sldId id="547" r:id="rId7"/>
    <p:sldId id="510" r:id="rId8"/>
    <p:sldId id="549" r:id="rId9"/>
    <p:sldId id="548" r:id="rId10"/>
    <p:sldId id="550" r:id="rId11"/>
    <p:sldId id="569" r:id="rId12"/>
    <p:sldId id="512" r:id="rId13"/>
    <p:sldId id="551" r:id="rId14"/>
    <p:sldId id="568" r:id="rId15"/>
    <p:sldId id="553" r:id="rId16"/>
    <p:sldId id="566" r:id="rId17"/>
    <p:sldId id="554" r:id="rId18"/>
    <p:sldId id="556" r:id="rId19"/>
    <p:sldId id="558" r:id="rId20"/>
    <p:sldId id="559" r:id="rId21"/>
    <p:sldId id="557" r:id="rId22"/>
    <p:sldId id="567" r:id="rId23"/>
    <p:sldId id="560" r:id="rId24"/>
    <p:sldId id="562" r:id="rId25"/>
    <p:sldId id="564" r:id="rId26"/>
    <p:sldId id="563" r:id="rId27"/>
    <p:sldId id="565" r:id="rId28"/>
    <p:sldId id="572" r:id="rId29"/>
    <p:sldId id="573" r:id="rId30"/>
    <p:sldId id="574" r:id="rId31"/>
    <p:sldId id="279" r:id="rId32"/>
  </p:sldIdLst>
  <p:sldSz cx="9144000" cy="5143500" type="screen16x9"/>
  <p:notesSz cx="6858000" cy="9144000"/>
  <p:embeddedFontLst>
    <p:embeddedFont>
      <p:font typeface="Arvo" panose="02000000000000000000" pitchFamily="2" charset="77"/>
      <p:regular r:id="rId34"/>
      <p:bold r:id="rId35"/>
      <p:italic r:id="rId36"/>
      <p:boldItalic r:id="rId37"/>
    </p:embeddedFont>
    <p:embeddedFont>
      <p:font typeface="Roboto Condensed" pitchFamily="2" charset="0"/>
      <p:regular r:id="rId38"/>
      <p:bold r:id="rId39"/>
      <p:italic r:id="rId40"/>
      <p:boldItalic r:id="rId41"/>
    </p:embeddedFont>
    <p:embeddedFont>
      <p:font typeface="Roboto Condensed Light"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9A5C1-B482-423E-9C34-A61AF466F333}">
  <a:tblStyle styleId="{5679A5C1-B482-423E-9C34-A61AF466F33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2"/>
    <p:restoredTop sz="86451"/>
  </p:normalViewPr>
  <p:slideViewPr>
    <p:cSldViewPr snapToGrid="0" snapToObjects="1">
      <p:cViewPr varScale="1">
        <p:scale>
          <a:sx n="135" d="100"/>
          <a:sy n="135" d="100"/>
        </p:scale>
        <p:origin x="800"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952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999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84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50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71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28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a:solidFill>
                  <a:srgbClr val="000000"/>
                </a:solidFill>
                <a:effectLst/>
                <a:latin typeface="Arial"/>
                <a:ea typeface="Arial"/>
                <a:cs typeface="Arial"/>
                <a:sym typeface="Arial"/>
              </a:rPr>
              <a:t>Nói đơn giản, Machine Learning là một lĩnh vực nhỏ của Khoa Học Máy Tính, nó có khả năng tự học hỏi dựa trên dữ liệu đưa vào mà không cần phải được lập trình cụ thể.</a:t>
            </a:r>
            <a:endParaRPr lang="en-US" dirty="0"/>
          </a:p>
        </p:txBody>
      </p:sp>
    </p:spTree>
    <p:extLst>
      <p:ext uri="{BB962C8B-B14F-4D97-AF65-F5344CB8AC3E}">
        <p14:creationId xmlns:p14="http://schemas.microsoft.com/office/powerpoint/2010/main" val="316152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a:solidFill>
                  <a:srgbClr val="000000"/>
                </a:solidFill>
                <a:effectLst/>
                <a:latin typeface="Arial"/>
                <a:cs typeface="Arial"/>
                <a:sym typeface="Arial"/>
              </a:rPr>
              <a:t>Học 1 lượng dữ liệu lớn đưa vào bằng việc đánh giấu label cho bức ảnh, Ví dụ như hình chữ A sẽ được đặt tên hoặc đánh dấu là chữ a. được gọi là labeling</a:t>
            </a:r>
            <a:endParaRPr lang="en-US" dirty="0"/>
          </a:p>
        </p:txBody>
      </p:sp>
    </p:spTree>
    <p:extLst>
      <p:ext uri="{BB962C8B-B14F-4D97-AF65-F5344CB8AC3E}">
        <p14:creationId xmlns:p14="http://schemas.microsoft.com/office/powerpoint/2010/main" val="3211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Cái</a:t>
            </a:r>
            <a:r>
              <a:rPr lang="en-US" dirty="0"/>
              <a:t> </a:t>
            </a:r>
            <a:r>
              <a:rPr lang="en-US" dirty="0" err="1"/>
              <a:t>này</a:t>
            </a:r>
            <a:r>
              <a:rPr lang="en-US" dirty="0"/>
              <a:t> </a:t>
            </a:r>
            <a:r>
              <a:rPr lang="en-US" dirty="0" err="1"/>
              <a:t>mình</a:t>
            </a:r>
            <a:r>
              <a:rPr lang="en-US" dirty="0"/>
              <a:t> </a:t>
            </a:r>
            <a:r>
              <a:rPr lang="en-US" dirty="0" err="1"/>
              <a:t>không</a:t>
            </a:r>
            <a:r>
              <a:rPr lang="en-US" dirty="0"/>
              <a:t> </a:t>
            </a:r>
            <a:r>
              <a:rPr lang="en-US" dirty="0" err="1"/>
              <a:t>đi</a:t>
            </a:r>
            <a:r>
              <a:rPr lang="en-US" dirty="0"/>
              <a:t> </a:t>
            </a:r>
            <a:r>
              <a:rPr lang="en-US" dirty="0" err="1"/>
              <a:t>sâu</a:t>
            </a:r>
            <a:endParaRPr lang="en-US" dirty="0"/>
          </a:p>
        </p:txBody>
      </p:sp>
    </p:spTree>
    <p:extLst>
      <p:ext uri="{BB962C8B-B14F-4D97-AF65-F5344CB8AC3E}">
        <p14:creationId xmlns:p14="http://schemas.microsoft.com/office/powerpoint/2010/main" val="154342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11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58317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tiff"/><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wikipedia.org/" TargetMode="External"/><Relationship Id="rId3" Type="http://schemas.openxmlformats.org/officeDocument/2006/relationships/hyperlink" Target="https://robertgawron.blogspot.com/2010/11/almost-all-sites-use-images-with-text.html" TargetMode="External"/><Relationship Id="rId7" Type="http://schemas.openxmlformats.org/officeDocument/2006/relationships/hyperlink" Target="http://stackoverflow.com/" TargetMode="External"/><Relationship Id="rId2" Type="http://schemas.openxmlformats.org/officeDocument/2006/relationships/hyperlink" Target="https://medium.com/lemontech-engineering/breaking-captchas-from-scracth-almost-753895fade8a" TargetMode="External"/><Relationship Id="rId1" Type="http://schemas.openxmlformats.org/officeDocument/2006/relationships/slideLayout" Target="../slideLayouts/slideLayout4.xml"/><Relationship Id="rId6" Type="http://schemas.openxmlformats.org/officeDocument/2006/relationships/hyperlink" Target="https://docs.opencv.org/" TargetMode="External"/><Relationship Id="rId5" Type="http://schemas.openxmlformats.org/officeDocument/2006/relationships/hyperlink" Target="https://keras.io/" TargetMode="External"/><Relationship Id="rId4" Type="http://schemas.openxmlformats.org/officeDocument/2006/relationships/hyperlink" Target="https://machinelearningcoban.com/2016/12/26/introduce/" TargetMode="External"/><Relationship Id="rId9" Type="http://schemas.openxmlformats.org/officeDocument/2006/relationships/hyperlink" Target="https://viblo.asia/p/breaking-a-captcha-by-machine-learning-bWrZneDbKxw"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algn="ctr"/>
            <a:r>
              <a:rPr lang="en-US" sz="3000" dirty="0"/>
              <a:t>Bypass Captcha </a:t>
            </a:r>
            <a:r>
              <a:rPr lang="en-US" sz="3000" dirty="0" err="1"/>
              <a:t>Aliexpress</a:t>
            </a:r>
            <a:r>
              <a:rPr lang="en-US" sz="3000" dirty="0"/>
              <a:t> </a:t>
            </a:r>
            <a:endParaRPr lang="en-US" sz="3000" dirty="0">
              <a:solidFill>
                <a:schemeClr val="bg1"/>
              </a:solidFill>
            </a:endParaRPr>
          </a:p>
        </p:txBody>
      </p:sp>
      <p:sp>
        <p:nvSpPr>
          <p:cNvPr id="5" name="Google Shape;224;p14">
            <a:extLst>
              <a:ext uri="{FF2B5EF4-FFF2-40B4-BE49-F238E27FC236}">
                <a16:creationId xmlns:a16="http://schemas.microsoft.com/office/drawing/2014/main" id="{DBC29D9A-86FC-A647-A984-0DB60B2D3409}"/>
              </a:ext>
            </a:extLst>
          </p:cNvPr>
          <p:cNvSpPr txBox="1"/>
          <p:nvPr/>
        </p:nvSpPr>
        <p:spPr>
          <a:xfrm>
            <a:off x="7676249" y="1166648"/>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
        <p:nvSpPr>
          <p:cNvPr id="7" name="Rectangle 6">
            <a:extLst>
              <a:ext uri="{FF2B5EF4-FFF2-40B4-BE49-F238E27FC236}">
                <a16:creationId xmlns:a16="http://schemas.microsoft.com/office/drawing/2014/main" id="{3DA47654-19D2-8549-AA52-E6AD781E4C95}"/>
              </a:ext>
            </a:extLst>
          </p:cNvPr>
          <p:cNvSpPr/>
          <p:nvPr/>
        </p:nvSpPr>
        <p:spPr>
          <a:xfrm rot="2700000">
            <a:off x="3382474" y="3402456"/>
            <a:ext cx="172820" cy="172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8" name="Straight Connector 7">
            <a:extLst>
              <a:ext uri="{FF2B5EF4-FFF2-40B4-BE49-F238E27FC236}">
                <a16:creationId xmlns:a16="http://schemas.microsoft.com/office/drawing/2014/main" id="{A5FFB092-4664-FA42-941A-6B0B35076FA1}"/>
              </a:ext>
            </a:extLst>
          </p:cNvPr>
          <p:cNvCxnSpPr/>
          <p:nvPr/>
        </p:nvCxnSpPr>
        <p:spPr>
          <a:xfrm flipH="1">
            <a:off x="1863301" y="3488866"/>
            <a:ext cx="13681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45F4E8-E639-3647-A340-8A5B9DFA484C}"/>
              </a:ext>
            </a:extLst>
          </p:cNvPr>
          <p:cNvCxnSpPr/>
          <p:nvPr/>
        </p:nvCxnSpPr>
        <p:spPr>
          <a:xfrm flipH="1">
            <a:off x="3721127" y="3488866"/>
            <a:ext cx="13105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979F0B9-5013-9542-AE66-FA6E1003CA4F}"/>
              </a:ext>
            </a:extLst>
          </p:cNvPr>
          <p:cNvPicPr>
            <a:picLocks noChangeAspect="1"/>
          </p:cNvPicPr>
          <p:nvPr/>
        </p:nvPicPr>
        <p:blipFill>
          <a:blip r:embed="rId3"/>
          <a:stretch>
            <a:fillRect/>
          </a:stretch>
        </p:blipFill>
        <p:spPr>
          <a:xfrm>
            <a:off x="3346681" y="232021"/>
            <a:ext cx="1474396" cy="569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C64C-A037-2649-9A79-424D16775CD9}"/>
              </a:ext>
            </a:extLst>
          </p:cNvPr>
          <p:cNvSpPr>
            <a:spLocks noGrp="1"/>
          </p:cNvSpPr>
          <p:nvPr>
            <p:ph type="title"/>
          </p:nvPr>
        </p:nvSpPr>
        <p:spPr/>
        <p:txBody>
          <a:bodyPr/>
          <a:lstStyle/>
          <a:p>
            <a:r>
              <a:rPr lang="en-US" dirty="0"/>
              <a:t>MACHINE LEARNING AND DEEP LEARNING</a:t>
            </a:r>
          </a:p>
        </p:txBody>
      </p:sp>
      <p:sp>
        <p:nvSpPr>
          <p:cNvPr id="5" name="Slide Number Placeholder 4">
            <a:extLst>
              <a:ext uri="{FF2B5EF4-FFF2-40B4-BE49-F238E27FC236}">
                <a16:creationId xmlns:a16="http://schemas.microsoft.com/office/drawing/2014/main" id="{A0C67CBD-9996-F24F-AAFC-DDFE53DB74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C53B23E7-C3DC-394B-9F25-D0D38B7F05B0}"/>
              </a:ext>
            </a:extLst>
          </p:cNvPr>
          <p:cNvPicPr>
            <a:picLocks noChangeAspect="1"/>
          </p:cNvPicPr>
          <p:nvPr/>
        </p:nvPicPr>
        <p:blipFill>
          <a:blip r:embed="rId3"/>
          <a:stretch>
            <a:fillRect/>
          </a:stretch>
        </p:blipFill>
        <p:spPr>
          <a:xfrm>
            <a:off x="649622" y="1392393"/>
            <a:ext cx="5773212" cy="3667059"/>
          </a:xfrm>
          <a:prstGeom prst="rect">
            <a:avLst/>
          </a:prstGeom>
        </p:spPr>
      </p:pic>
    </p:spTree>
    <p:extLst>
      <p:ext uri="{BB962C8B-B14F-4D97-AF65-F5344CB8AC3E}">
        <p14:creationId xmlns:p14="http://schemas.microsoft.com/office/powerpoint/2010/main" val="281361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3284-3F86-A444-B94F-7E5741091433}"/>
              </a:ext>
            </a:extLst>
          </p:cNvPr>
          <p:cNvSpPr>
            <a:spLocks noGrp="1"/>
          </p:cNvSpPr>
          <p:nvPr>
            <p:ph type="title"/>
          </p:nvPr>
        </p:nvSpPr>
        <p:spPr/>
        <p:txBody>
          <a:bodyPr/>
          <a:lstStyle/>
          <a:p>
            <a:r>
              <a:rPr lang="en-US" dirty="0"/>
              <a:t>SETUP</a:t>
            </a:r>
          </a:p>
        </p:txBody>
      </p:sp>
      <p:sp>
        <p:nvSpPr>
          <p:cNvPr id="3" name="Text Placeholder 2">
            <a:extLst>
              <a:ext uri="{FF2B5EF4-FFF2-40B4-BE49-F238E27FC236}">
                <a16:creationId xmlns:a16="http://schemas.microsoft.com/office/drawing/2014/main" id="{8031619C-38B8-A748-840E-4119473788DD}"/>
              </a:ext>
            </a:extLst>
          </p:cNvPr>
          <p:cNvSpPr>
            <a:spLocks noGrp="1"/>
          </p:cNvSpPr>
          <p:nvPr>
            <p:ph type="body" idx="1"/>
          </p:nvPr>
        </p:nvSpPr>
        <p:spPr>
          <a:xfrm>
            <a:off x="814275" y="1537988"/>
            <a:ext cx="5258400" cy="2724300"/>
          </a:xfrm>
        </p:spPr>
        <p:txBody>
          <a:bodyPr/>
          <a:lstStyle/>
          <a:p>
            <a:r>
              <a:rPr lang="en-US" dirty="0"/>
              <a:t>Data set (character image with labeling)</a:t>
            </a:r>
          </a:p>
          <a:p>
            <a:r>
              <a:rPr lang="en-US" dirty="0"/>
              <a:t>Neuron network</a:t>
            </a:r>
          </a:p>
        </p:txBody>
      </p:sp>
      <p:sp>
        <p:nvSpPr>
          <p:cNvPr id="5" name="Slide Number Placeholder 4">
            <a:extLst>
              <a:ext uri="{FF2B5EF4-FFF2-40B4-BE49-F238E27FC236}">
                <a16:creationId xmlns:a16="http://schemas.microsoft.com/office/drawing/2014/main" id="{830499A7-BAA2-2C4C-B5D8-0ACEA50E0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a:extLst>
              <a:ext uri="{FF2B5EF4-FFF2-40B4-BE49-F238E27FC236}">
                <a16:creationId xmlns:a16="http://schemas.microsoft.com/office/drawing/2014/main" id="{97E5039D-C994-184A-B5D4-BD21D2D4D936}"/>
              </a:ext>
            </a:extLst>
          </p:cNvPr>
          <p:cNvPicPr>
            <a:picLocks noChangeAspect="1"/>
          </p:cNvPicPr>
          <p:nvPr/>
        </p:nvPicPr>
        <p:blipFill>
          <a:blip r:embed="rId3"/>
          <a:stretch>
            <a:fillRect/>
          </a:stretch>
        </p:blipFill>
        <p:spPr>
          <a:xfrm>
            <a:off x="1813302" y="2464886"/>
            <a:ext cx="5106691" cy="2329928"/>
          </a:xfrm>
          <a:prstGeom prst="rect">
            <a:avLst/>
          </a:prstGeom>
        </p:spPr>
      </p:pic>
    </p:spTree>
    <p:extLst>
      <p:ext uri="{BB962C8B-B14F-4D97-AF65-F5344CB8AC3E}">
        <p14:creationId xmlns:p14="http://schemas.microsoft.com/office/powerpoint/2010/main" val="2363730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STEP 1: CRAWLING DATA</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4689C484-A673-394F-9F15-3F73F8952065}"/>
              </a:ext>
            </a:extLst>
          </p:cNvPr>
          <p:cNvPicPr>
            <a:picLocks noChangeAspect="1"/>
          </p:cNvPicPr>
          <p:nvPr/>
        </p:nvPicPr>
        <p:blipFill>
          <a:blip r:embed="rId3"/>
          <a:stretch>
            <a:fillRect/>
          </a:stretch>
        </p:blipFill>
        <p:spPr>
          <a:xfrm>
            <a:off x="633470" y="1257927"/>
            <a:ext cx="5937378" cy="3793325"/>
          </a:xfrm>
          <a:prstGeom prst="rect">
            <a:avLst/>
          </a:prstGeom>
        </p:spPr>
      </p:pic>
    </p:spTree>
    <p:extLst>
      <p:ext uri="{BB962C8B-B14F-4D97-AF65-F5344CB8AC3E}">
        <p14:creationId xmlns:p14="http://schemas.microsoft.com/office/powerpoint/2010/main" val="396509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74CF-09ED-5F48-84C2-A6BF0A4AA42D}"/>
              </a:ext>
            </a:extLst>
          </p:cNvPr>
          <p:cNvSpPr>
            <a:spLocks noGrp="1"/>
          </p:cNvSpPr>
          <p:nvPr>
            <p:ph type="title"/>
          </p:nvPr>
        </p:nvSpPr>
        <p:spPr/>
        <p:txBody>
          <a:bodyPr/>
          <a:lstStyle/>
          <a:p>
            <a:r>
              <a:rPr lang="en-US" dirty="0"/>
              <a:t>STEP 2.1: THREASHOLDING AND NOISE REDUCTION</a:t>
            </a:r>
          </a:p>
        </p:txBody>
      </p:sp>
      <p:sp>
        <p:nvSpPr>
          <p:cNvPr id="5" name="Slide Number Placeholder 4">
            <a:extLst>
              <a:ext uri="{FF2B5EF4-FFF2-40B4-BE49-F238E27FC236}">
                <a16:creationId xmlns:a16="http://schemas.microsoft.com/office/drawing/2014/main" id="{D069A73F-EACD-D847-829A-5B1FD16D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11" name="Straight Arrow Connector 10">
            <a:extLst>
              <a:ext uri="{FF2B5EF4-FFF2-40B4-BE49-F238E27FC236}">
                <a16:creationId xmlns:a16="http://schemas.microsoft.com/office/drawing/2014/main" id="{FA8051EC-5EAD-D146-988F-3F1D6D8218F0}"/>
              </a:ext>
            </a:extLst>
          </p:cNvPr>
          <p:cNvCxnSpPr/>
          <p:nvPr/>
        </p:nvCxnSpPr>
        <p:spPr>
          <a:xfrm>
            <a:off x="3580482" y="2681918"/>
            <a:ext cx="133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BF185A-AFAE-AD4E-B7CF-D55288869F5E}"/>
              </a:ext>
            </a:extLst>
          </p:cNvPr>
          <p:cNvPicPr>
            <a:picLocks noChangeAspect="1"/>
          </p:cNvPicPr>
          <p:nvPr/>
        </p:nvPicPr>
        <p:blipFill>
          <a:blip r:embed="rId2"/>
          <a:stretch>
            <a:fillRect/>
          </a:stretch>
        </p:blipFill>
        <p:spPr>
          <a:xfrm>
            <a:off x="3786277" y="1351085"/>
            <a:ext cx="921449" cy="921449"/>
          </a:xfrm>
          <a:prstGeom prst="rect">
            <a:avLst/>
          </a:prstGeom>
        </p:spPr>
      </p:pic>
      <p:sp>
        <p:nvSpPr>
          <p:cNvPr id="13" name="TextBox 12">
            <a:extLst>
              <a:ext uri="{FF2B5EF4-FFF2-40B4-BE49-F238E27FC236}">
                <a16:creationId xmlns:a16="http://schemas.microsoft.com/office/drawing/2014/main" id="{8FAD989D-4D7D-CC4E-A1C1-1BF9827D5DAC}"/>
              </a:ext>
            </a:extLst>
          </p:cNvPr>
          <p:cNvSpPr txBox="1"/>
          <p:nvPr/>
        </p:nvSpPr>
        <p:spPr>
          <a:xfrm>
            <a:off x="3209697" y="2323337"/>
            <a:ext cx="2074607" cy="307777"/>
          </a:xfrm>
          <a:prstGeom prst="rect">
            <a:avLst/>
          </a:prstGeom>
          <a:noFill/>
        </p:spPr>
        <p:txBody>
          <a:bodyPr wrap="none" rtlCol="0">
            <a:spAutoFit/>
          </a:bodyPr>
          <a:lstStyle/>
          <a:p>
            <a:r>
              <a:rPr lang="en-US" dirty="0"/>
              <a:t>OpenCV (Thresholding)</a:t>
            </a:r>
          </a:p>
        </p:txBody>
      </p:sp>
      <p:pic>
        <p:nvPicPr>
          <p:cNvPr id="3" name="Picture 2">
            <a:extLst>
              <a:ext uri="{FF2B5EF4-FFF2-40B4-BE49-F238E27FC236}">
                <a16:creationId xmlns:a16="http://schemas.microsoft.com/office/drawing/2014/main" id="{52DB7F9E-6912-6844-BA1D-9D46652BBABC}"/>
              </a:ext>
            </a:extLst>
          </p:cNvPr>
          <p:cNvPicPr>
            <a:picLocks noChangeAspect="1"/>
          </p:cNvPicPr>
          <p:nvPr/>
        </p:nvPicPr>
        <p:blipFill>
          <a:blip r:embed="rId3"/>
          <a:stretch>
            <a:fillRect/>
          </a:stretch>
        </p:blipFill>
        <p:spPr>
          <a:xfrm>
            <a:off x="5806911" y="2323337"/>
            <a:ext cx="1676646" cy="661371"/>
          </a:xfrm>
          <a:prstGeom prst="rect">
            <a:avLst/>
          </a:prstGeom>
        </p:spPr>
      </p:pic>
      <p:pic>
        <p:nvPicPr>
          <p:cNvPr id="4" name="Picture 3">
            <a:extLst>
              <a:ext uri="{FF2B5EF4-FFF2-40B4-BE49-F238E27FC236}">
                <a16:creationId xmlns:a16="http://schemas.microsoft.com/office/drawing/2014/main" id="{A7657AEC-358B-1A49-9BD2-CEFFDF6BC4FE}"/>
              </a:ext>
            </a:extLst>
          </p:cNvPr>
          <p:cNvPicPr>
            <a:picLocks noChangeAspect="1"/>
          </p:cNvPicPr>
          <p:nvPr/>
        </p:nvPicPr>
        <p:blipFill>
          <a:blip r:embed="rId4"/>
          <a:stretch>
            <a:fillRect/>
          </a:stretch>
        </p:blipFill>
        <p:spPr>
          <a:xfrm>
            <a:off x="814275" y="2379128"/>
            <a:ext cx="2038786" cy="605580"/>
          </a:xfrm>
          <a:prstGeom prst="rect">
            <a:avLst/>
          </a:prstGeom>
        </p:spPr>
      </p:pic>
    </p:spTree>
    <p:extLst>
      <p:ext uri="{BB962C8B-B14F-4D97-AF65-F5344CB8AC3E}">
        <p14:creationId xmlns:p14="http://schemas.microsoft.com/office/powerpoint/2010/main" val="277209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74CF-09ED-5F48-84C2-A6BF0A4AA42D}"/>
              </a:ext>
            </a:extLst>
          </p:cNvPr>
          <p:cNvSpPr>
            <a:spLocks noGrp="1"/>
          </p:cNvSpPr>
          <p:nvPr>
            <p:ph type="title"/>
          </p:nvPr>
        </p:nvSpPr>
        <p:spPr/>
        <p:txBody>
          <a:bodyPr/>
          <a:lstStyle/>
          <a:p>
            <a:r>
              <a:rPr lang="en-US" dirty="0"/>
              <a:t>STEP 2.1: THREASHOLDING AND NOISE REDUCTION</a:t>
            </a:r>
          </a:p>
        </p:txBody>
      </p:sp>
      <p:sp>
        <p:nvSpPr>
          <p:cNvPr id="5" name="Slide Number Placeholder 4">
            <a:extLst>
              <a:ext uri="{FF2B5EF4-FFF2-40B4-BE49-F238E27FC236}">
                <a16:creationId xmlns:a16="http://schemas.microsoft.com/office/drawing/2014/main" id="{D069A73F-EACD-D847-829A-5B1FD16D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93479169-DF0E-AC41-B8DF-63CC4D123639}"/>
              </a:ext>
            </a:extLst>
          </p:cNvPr>
          <p:cNvPicPr>
            <a:picLocks noChangeAspect="1"/>
          </p:cNvPicPr>
          <p:nvPr/>
        </p:nvPicPr>
        <p:blipFill>
          <a:blip r:embed="rId2"/>
          <a:stretch>
            <a:fillRect/>
          </a:stretch>
        </p:blipFill>
        <p:spPr>
          <a:xfrm>
            <a:off x="596507" y="1644322"/>
            <a:ext cx="1977011" cy="1018161"/>
          </a:xfrm>
          <a:prstGeom prst="rect">
            <a:avLst/>
          </a:prstGeom>
        </p:spPr>
      </p:pic>
      <p:pic>
        <p:nvPicPr>
          <p:cNvPr id="7" name="Picture 6">
            <a:extLst>
              <a:ext uri="{FF2B5EF4-FFF2-40B4-BE49-F238E27FC236}">
                <a16:creationId xmlns:a16="http://schemas.microsoft.com/office/drawing/2014/main" id="{63C6CB5F-92CF-1142-ACA9-BA6937557C43}"/>
              </a:ext>
            </a:extLst>
          </p:cNvPr>
          <p:cNvPicPr>
            <a:picLocks noChangeAspect="1"/>
          </p:cNvPicPr>
          <p:nvPr/>
        </p:nvPicPr>
        <p:blipFill>
          <a:blip r:embed="rId3"/>
          <a:stretch>
            <a:fillRect/>
          </a:stretch>
        </p:blipFill>
        <p:spPr>
          <a:xfrm>
            <a:off x="3150891" y="1762092"/>
            <a:ext cx="2747778" cy="736012"/>
          </a:xfrm>
          <a:prstGeom prst="rect">
            <a:avLst/>
          </a:prstGeom>
        </p:spPr>
      </p:pic>
      <p:pic>
        <p:nvPicPr>
          <p:cNvPr id="8" name="Picture 7">
            <a:extLst>
              <a:ext uri="{FF2B5EF4-FFF2-40B4-BE49-F238E27FC236}">
                <a16:creationId xmlns:a16="http://schemas.microsoft.com/office/drawing/2014/main" id="{80463E96-0F18-2548-870D-8FB11FCFCA65}"/>
              </a:ext>
            </a:extLst>
          </p:cNvPr>
          <p:cNvPicPr>
            <a:picLocks noChangeAspect="1"/>
          </p:cNvPicPr>
          <p:nvPr/>
        </p:nvPicPr>
        <p:blipFill>
          <a:blip r:embed="rId4"/>
          <a:stretch>
            <a:fillRect/>
          </a:stretch>
        </p:blipFill>
        <p:spPr>
          <a:xfrm>
            <a:off x="6476042" y="1785953"/>
            <a:ext cx="2378254" cy="637032"/>
          </a:xfrm>
          <a:prstGeom prst="rect">
            <a:avLst/>
          </a:prstGeom>
        </p:spPr>
      </p:pic>
      <p:pic>
        <p:nvPicPr>
          <p:cNvPr id="9" name="Picture 8">
            <a:extLst>
              <a:ext uri="{FF2B5EF4-FFF2-40B4-BE49-F238E27FC236}">
                <a16:creationId xmlns:a16="http://schemas.microsoft.com/office/drawing/2014/main" id="{2A500D63-52C6-AC44-BEBC-EDAB4F8F06FF}"/>
              </a:ext>
            </a:extLst>
          </p:cNvPr>
          <p:cNvPicPr>
            <a:picLocks noChangeAspect="1"/>
          </p:cNvPicPr>
          <p:nvPr/>
        </p:nvPicPr>
        <p:blipFill>
          <a:blip r:embed="rId5"/>
          <a:stretch>
            <a:fillRect/>
          </a:stretch>
        </p:blipFill>
        <p:spPr>
          <a:xfrm>
            <a:off x="375540" y="3490144"/>
            <a:ext cx="2527915" cy="756214"/>
          </a:xfrm>
          <a:prstGeom prst="rect">
            <a:avLst/>
          </a:prstGeom>
        </p:spPr>
      </p:pic>
    </p:spTree>
    <p:extLst>
      <p:ext uri="{BB962C8B-B14F-4D97-AF65-F5344CB8AC3E}">
        <p14:creationId xmlns:p14="http://schemas.microsoft.com/office/powerpoint/2010/main" val="380975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74CF-09ED-5F48-84C2-A6BF0A4AA42D}"/>
              </a:ext>
            </a:extLst>
          </p:cNvPr>
          <p:cNvSpPr>
            <a:spLocks noGrp="1"/>
          </p:cNvSpPr>
          <p:nvPr>
            <p:ph type="title"/>
          </p:nvPr>
        </p:nvSpPr>
        <p:spPr/>
        <p:txBody>
          <a:bodyPr/>
          <a:lstStyle/>
          <a:p>
            <a:r>
              <a:rPr lang="en-US" dirty="0"/>
              <a:t>STEP 2.2: ROI (REGION OF INTEREST) EXTRACT</a:t>
            </a:r>
          </a:p>
        </p:txBody>
      </p:sp>
      <p:sp>
        <p:nvSpPr>
          <p:cNvPr id="5" name="Slide Number Placeholder 4">
            <a:extLst>
              <a:ext uri="{FF2B5EF4-FFF2-40B4-BE49-F238E27FC236}">
                <a16:creationId xmlns:a16="http://schemas.microsoft.com/office/drawing/2014/main" id="{D069A73F-EACD-D847-829A-5B1FD16D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11" name="Straight Arrow Connector 10">
            <a:extLst>
              <a:ext uri="{FF2B5EF4-FFF2-40B4-BE49-F238E27FC236}">
                <a16:creationId xmlns:a16="http://schemas.microsoft.com/office/drawing/2014/main" id="{FA8051EC-5EAD-D146-988F-3F1D6D8218F0}"/>
              </a:ext>
            </a:extLst>
          </p:cNvPr>
          <p:cNvCxnSpPr/>
          <p:nvPr/>
        </p:nvCxnSpPr>
        <p:spPr>
          <a:xfrm>
            <a:off x="3580482" y="2681918"/>
            <a:ext cx="133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BF185A-AFAE-AD4E-B7CF-D55288869F5E}"/>
              </a:ext>
            </a:extLst>
          </p:cNvPr>
          <p:cNvPicPr>
            <a:picLocks noChangeAspect="1"/>
          </p:cNvPicPr>
          <p:nvPr/>
        </p:nvPicPr>
        <p:blipFill>
          <a:blip r:embed="rId2"/>
          <a:stretch>
            <a:fillRect/>
          </a:stretch>
        </p:blipFill>
        <p:spPr>
          <a:xfrm>
            <a:off x="3786277" y="1351085"/>
            <a:ext cx="921449" cy="921449"/>
          </a:xfrm>
          <a:prstGeom prst="rect">
            <a:avLst/>
          </a:prstGeom>
        </p:spPr>
      </p:pic>
      <p:sp>
        <p:nvSpPr>
          <p:cNvPr id="13" name="TextBox 12">
            <a:extLst>
              <a:ext uri="{FF2B5EF4-FFF2-40B4-BE49-F238E27FC236}">
                <a16:creationId xmlns:a16="http://schemas.microsoft.com/office/drawing/2014/main" id="{8FAD989D-4D7D-CC4E-A1C1-1BF9827D5DAC}"/>
              </a:ext>
            </a:extLst>
          </p:cNvPr>
          <p:cNvSpPr txBox="1"/>
          <p:nvPr/>
        </p:nvSpPr>
        <p:spPr>
          <a:xfrm>
            <a:off x="3388689" y="2323337"/>
            <a:ext cx="1636987" cy="307777"/>
          </a:xfrm>
          <a:prstGeom prst="rect">
            <a:avLst/>
          </a:prstGeom>
          <a:noFill/>
        </p:spPr>
        <p:txBody>
          <a:bodyPr wrap="none" rtlCol="0">
            <a:spAutoFit/>
          </a:bodyPr>
          <a:lstStyle/>
          <a:p>
            <a:r>
              <a:rPr lang="en-US" dirty="0"/>
              <a:t>OpenCV (contour)</a:t>
            </a:r>
          </a:p>
        </p:txBody>
      </p:sp>
      <p:pic>
        <p:nvPicPr>
          <p:cNvPr id="4" name="Picture 3">
            <a:extLst>
              <a:ext uri="{FF2B5EF4-FFF2-40B4-BE49-F238E27FC236}">
                <a16:creationId xmlns:a16="http://schemas.microsoft.com/office/drawing/2014/main" id="{16258C4F-3E79-DA41-9193-6EB492BB592A}"/>
              </a:ext>
            </a:extLst>
          </p:cNvPr>
          <p:cNvPicPr>
            <a:picLocks noChangeAspect="1"/>
          </p:cNvPicPr>
          <p:nvPr/>
        </p:nvPicPr>
        <p:blipFill>
          <a:blip r:embed="rId3"/>
          <a:stretch>
            <a:fillRect/>
          </a:stretch>
        </p:blipFill>
        <p:spPr>
          <a:xfrm>
            <a:off x="5389186" y="2205668"/>
            <a:ext cx="2400300" cy="952500"/>
          </a:xfrm>
          <a:prstGeom prst="rect">
            <a:avLst/>
          </a:prstGeom>
        </p:spPr>
      </p:pic>
      <p:pic>
        <p:nvPicPr>
          <p:cNvPr id="10" name="Picture 9">
            <a:extLst>
              <a:ext uri="{FF2B5EF4-FFF2-40B4-BE49-F238E27FC236}">
                <a16:creationId xmlns:a16="http://schemas.microsoft.com/office/drawing/2014/main" id="{1A7CD99F-29FD-704F-A288-D0CE3C1A13F1}"/>
              </a:ext>
            </a:extLst>
          </p:cNvPr>
          <p:cNvPicPr>
            <a:picLocks noChangeAspect="1"/>
          </p:cNvPicPr>
          <p:nvPr/>
        </p:nvPicPr>
        <p:blipFill>
          <a:blip r:embed="rId4"/>
          <a:stretch>
            <a:fillRect/>
          </a:stretch>
        </p:blipFill>
        <p:spPr>
          <a:xfrm>
            <a:off x="738998" y="2205668"/>
            <a:ext cx="2414689" cy="952500"/>
          </a:xfrm>
          <a:prstGeom prst="rect">
            <a:avLst/>
          </a:prstGeom>
        </p:spPr>
      </p:pic>
    </p:spTree>
    <p:extLst>
      <p:ext uri="{BB962C8B-B14F-4D97-AF65-F5344CB8AC3E}">
        <p14:creationId xmlns:p14="http://schemas.microsoft.com/office/powerpoint/2010/main" val="62801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74CF-09ED-5F48-84C2-A6BF0A4AA42D}"/>
              </a:ext>
            </a:extLst>
          </p:cNvPr>
          <p:cNvSpPr>
            <a:spLocks noGrp="1"/>
          </p:cNvSpPr>
          <p:nvPr>
            <p:ph type="title"/>
          </p:nvPr>
        </p:nvSpPr>
        <p:spPr/>
        <p:txBody>
          <a:bodyPr/>
          <a:lstStyle/>
          <a:p>
            <a:r>
              <a:rPr lang="en-US" dirty="0"/>
              <a:t>STEP 2.1: ROI EXTRACT</a:t>
            </a:r>
          </a:p>
        </p:txBody>
      </p:sp>
      <p:sp>
        <p:nvSpPr>
          <p:cNvPr id="5" name="Slide Number Placeholder 4">
            <a:extLst>
              <a:ext uri="{FF2B5EF4-FFF2-40B4-BE49-F238E27FC236}">
                <a16:creationId xmlns:a16="http://schemas.microsoft.com/office/drawing/2014/main" id="{D069A73F-EACD-D847-829A-5B1FD16D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cxnSp>
        <p:nvCxnSpPr>
          <p:cNvPr id="11" name="Straight Arrow Connector 10">
            <a:extLst>
              <a:ext uri="{FF2B5EF4-FFF2-40B4-BE49-F238E27FC236}">
                <a16:creationId xmlns:a16="http://schemas.microsoft.com/office/drawing/2014/main" id="{FA8051EC-5EAD-D146-988F-3F1D6D8218F0}"/>
              </a:ext>
            </a:extLst>
          </p:cNvPr>
          <p:cNvCxnSpPr/>
          <p:nvPr/>
        </p:nvCxnSpPr>
        <p:spPr>
          <a:xfrm>
            <a:off x="3580482" y="2681918"/>
            <a:ext cx="1333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BF185A-AFAE-AD4E-B7CF-D55288869F5E}"/>
              </a:ext>
            </a:extLst>
          </p:cNvPr>
          <p:cNvPicPr>
            <a:picLocks noChangeAspect="1"/>
          </p:cNvPicPr>
          <p:nvPr/>
        </p:nvPicPr>
        <p:blipFill>
          <a:blip r:embed="rId2"/>
          <a:stretch>
            <a:fillRect/>
          </a:stretch>
        </p:blipFill>
        <p:spPr>
          <a:xfrm>
            <a:off x="3786277" y="1351085"/>
            <a:ext cx="921449" cy="921449"/>
          </a:xfrm>
          <a:prstGeom prst="rect">
            <a:avLst/>
          </a:prstGeom>
        </p:spPr>
      </p:pic>
      <p:sp>
        <p:nvSpPr>
          <p:cNvPr id="13" name="TextBox 12">
            <a:extLst>
              <a:ext uri="{FF2B5EF4-FFF2-40B4-BE49-F238E27FC236}">
                <a16:creationId xmlns:a16="http://schemas.microsoft.com/office/drawing/2014/main" id="{8FAD989D-4D7D-CC4E-A1C1-1BF9827D5DAC}"/>
              </a:ext>
            </a:extLst>
          </p:cNvPr>
          <p:cNvSpPr txBox="1"/>
          <p:nvPr/>
        </p:nvSpPr>
        <p:spPr>
          <a:xfrm>
            <a:off x="3388689" y="2323337"/>
            <a:ext cx="1636987" cy="307777"/>
          </a:xfrm>
          <a:prstGeom prst="rect">
            <a:avLst/>
          </a:prstGeom>
          <a:noFill/>
        </p:spPr>
        <p:txBody>
          <a:bodyPr wrap="none" rtlCol="0">
            <a:spAutoFit/>
          </a:bodyPr>
          <a:lstStyle/>
          <a:p>
            <a:r>
              <a:rPr lang="en-US" dirty="0"/>
              <a:t>OpenCV (contour)</a:t>
            </a:r>
          </a:p>
        </p:txBody>
      </p:sp>
      <p:pic>
        <p:nvPicPr>
          <p:cNvPr id="4" name="Picture 3">
            <a:extLst>
              <a:ext uri="{FF2B5EF4-FFF2-40B4-BE49-F238E27FC236}">
                <a16:creationId xmlns:a16="http://schemas.microsoft.com/office/drawing/2014/main" id="{16258C4F-3E79-DA41-9193-6EB492BB592A}"/>
              </a:ext>
            </a:extLst>
          </p:cNvPr>
          <p:cNvPicPr>
            <a:picLocks noChangeAspect="1"/>
          </p:cNvPicPr>
          <p:nvPr/>
        </p:nvPicPr>
        <p:blipFill>
          <a:blip r:embed="rId3"/>
          <a:stretch>
            <a:fillRect/>
          </a:stretch>
        </p:blipFill>
        <p:spPr>
          <a:xfrm>
            <a:off x="5389186" y="2205668"/>
            <a:ext cx="2400300" cy="952500"/>
          </a:xfrm>
          <a:prstGeom prst="rect">
            <a:avLst/>
          </a:prstGeom>
        </p:spPr>
      </p:pic>
      <p:pic>
        <p:nvPicPr>
          <p:cNvPr id="10" name="Picture 9">
            <a:extLst>
              <a:ext uri="{FF2B5EF4-FFF2-40B4-BE49-F238E27FC236}">
                <a16:creationId xmlns:a16="http://schemas.microsoft.com/office/drawing/2014/main" id="{1A7CD99F-29FD-704F-A288-D0CE3C1A13F1}"/>
              </a:ext>
            </a:extLst>
          </p:cNvPr>
          <p:cNvPicPr>
            <a:picLocks noChangeAspect="1"/>
          </p:cNvPicPr>
          <p:nvPr/>
        </p:nvPicPr>
        <p:blipFill>
          <a:blip r:embed="rId4"/>
          <a:stretch>
            <a:fillRect/>
          </a:stretch>
        </p:blipFill>
        <p:spPr>
          <a:xfrm>
            <a:off x="738998" y="2205668"/>
            <a:ext cx="2414689" cy="952500"/>
          </a:xfrm>
          <a:prstGeom prst="rect">
            <a:avLst/>
          </a:prstGeom>
        </p:spPr>
      </p:pic>
      <p:sp>
        <p:nvSpPr>
          <p:cNvPr id="9" name="TextBox 8">
            <a:extLst>
              <a:ext uri="{FF2B5EF4-FFF2-40B4-BE49-F238E27FC236}">
                <a16:creationId xmlns:a16="http://schemas.microsoft.com/office/drawing/2014/main" id="{156E932B-1072-184A-BE41-FE8E55C9523E}"/>
              </a:ext>
            </a:extLst>
          </p:cNvPr>
          <p:cNvSpPr txBox="1"/>
          <p:nvPr/>
        </p:nvSpPr>
        <p:spPr>
          <a:xfrm>
            <a:off x="3580482" y="3897284"/>
            <a:ext cx="1099981" cy="307777"/>
          </a:xfrm>
          <a:prstGeom prst="rect">
            <a:avLst/>
          </a:prstGeom>
          <a:noFill/>
        </p:spPr>
        <p:txBody>
          <a:bodyPr wrap="none" rtlCol="0">
            <a:spAutoFit/>
          </a:bodyPr>
          <a:lstStyle/>
          <a:p>
            <a:r>
              <a:rPr lang="en-US" dirty="0"/>
              <a:t>Problem ??</a:t>
            </a:r>
          </a:p>
        </p:txBody>
      </p:sp>
    </p:spTree>
    <p:extLst>
      <p:ext uri="{BB962C8B-B14F-4D97-AF65-F5344CB8AC3E}">
        <p14:creationId xmlns:p14="http://schemas.microsoft.com/office/powerpoint/2010/main" val="1190787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CA79-C8C5-7C40-A709-1F78B121177A}"/>
              </a:ext>
            </a:extLst>
          </p:cNvPr>
          <p:cNvSpPr>
            <a:spLocks noGrp="1"/>
          </p:cNvSpPr>
          <p:nvPr>
            <p:ph type="title"/>
          </p:nvPr>
        </p:nvSpPr>
        <p:spPr/>
        <p:txBody>
          <a:bodyPr/>
          <a:lstStyle/>
          <a:p>
            <a:r>
              <a:rPr lang="en-US" dirty="0"/>
              <a:t>STEP 2: NOISE REDUCTION PROBLEM</a:t>
            </a:r>
          </a:p>
        </p:txBody>
      </p:sp>
      <p:sp>
        <p:nvSpPr>
          <p:cNvPr id="5" name="Slide Number Placeholder 4">
            <a:extLst>
              <a:ext uri="{FF2B5EF4-FFF2-40B4-BE49-F238E27FC236}">
                <a16:creationId xmlns:a16="http://schemas.microsoft.com/office/drawing/2014/main" id="{1BF8AAAB-BDAC-B741-B1FA-4F892425B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D6CAF76A-7D13-D849-971E-D50F0441504D}"/>
              </a:ext>
            </a:extLst>
          </p:cNvPr>
          <p:cNvPicPr>
            <a:picLocks noChangeAspect="1"/>
          </p:cNvPicPr>
          <p:nvPr/>
        </p:nvPicPr>
        <p:blipFill>
          <a:blip r:embed="rId2"/>
          <a:stretch>
            <a:fillRect/>
          </a:stretch>
        </p:blipFill>
        <p:spPr>
          <a:xfrm>
            <a:off x="677001" y="1693444"/>
            <a:ext cx="2848624" cy="759633"/>
          </a:xfrm>
          <a:prstGeom prst="rect">
            <a:avLst/>
          </a:prstGeom>
        </p:spPr>
      </p:pic>
      <p:pic>
        <p:nvPicPr>
          <p:cNvPr id="7" name="Picture 6">
            <a:extLst>
              <a:ext uri="{FF2B5EF4-FFF2-40B4-BE49-F238E27FC236}">
                <a16:creationId xmlns:a16="http://schemas.microsoft.com/office/drawing/2014/main" id="{2BB29FE1-5DF3-444D-A131-7BE91A35ED92}"/>
              </a:ext>
            </a:extLst>
          </p:cNvPr>
          <p:cNvPicPr>
            <a:picLocks noChangeAspect="1"/>
          </p:cNvPicPr>
          <p:nvPr/>
        </p:nvPicPr>
        <p:blipFill>
          <a:blip r:embed="rId3"/>
          <a:stretch>
            <a:fillRect/>
          </a:stretch>
        </p:blipFill>
        <p:spPr>
          <a:xfrm>
            <a:off x="4317770" y="1637692"/>
            <a:ext cx="2903783" cy="871135"/>
          </a:xfrm>
          <a:prstGeom prst="rect">
            <a:avLst/>
          </a:prstGeom>
        </p:spPr>
      </p:pic>
      <p:pic>
        <p:nvPicPr>
          <p:cNvPr id="8" name="Picture 7">
            <a:extLst>
              <a:ext uri="{FF2B5EF4-FFF2-40B4-BE49-F238E27FC236}">
                <a16:creationId xmlns:a16="http://schemas.microsoft.com/office/drawing/2014/main" id="{85CCFBA3-652A-F74E-9B0F-DCDF3D0DD798}"/>
              </a:ext>
            </a:extLst>
          </p:cNvPr>
          <p:cNvPicPr>
            <a:picLocks noChangeAspect="1"/>
          </p:cNvPicPr>
          <p:nvPr/>
        </p:nvPicPr>
        <p:blipFill>
          <a:blip r:embed="rId4"/>
          <a:stretch>
            <a:fillRect/>
          </a:stretch>
        </p:blipFill>
        <p:spPr>
          <a:xfrm>
            <a:off x="3143367" y="3043496"/>
            <a:ext cx="3362270" cy="1008681"/>
          </a:xfrm>
          <a:prstGeom prst="rect">
            <a:avLst/>
          </a:prstGeom>
        </p:spPr>
      </p:pic>
    </p:spTree>
    <p:extLst>
      <p:ext uri="{BB962C8B-B14F-4D97-AF65-F5344CB8AC3E}">
        <p14:creationId xmlns:p14="http://schemas.microsoft.com/office/powerpoint/2010/main" val="50155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69D3-338E-3A4E-BD03-221DA2B34227}"/>
              </a:ext>
            </a:extLst>
          </p:cNvPr>
          <p:cNvSpPr>
            <a:spLocks noGrp="1"/>
          </p:cNvSpPr>
          <p:nvPr>
            <p:ph type="title"/>
          </p:nvPr>
        </p:nvSpPr>
        <p:spPr/>
        <p:txBody>
          <a:bodyPr/>
          <a:lstStyle/>
          <a:p>
            <a:r>
              <a:rPr lang="en-US" dirty="0"/>
              <a:t>ALIEXPRESS TRICK DEMO</a:t>
            </a:r>
          </a:p>
        </p:txBody>
      </p:sp>
      <p:sp>
        <p:nvSpPr>
          <p:cNvPr id="5" name="Slide Number Placeholder 4">
            <a:extLst>
              <a:ext uri="{FF2B5EF4-FFF2-40B4-BE49-F238E27FC236}">
                <a16:creationId xmlns:a16="http://schemas.microsoft.com/office/drawing/2014/main" id="{5F21EC6F-C3C6-B14F-926B-0EF2818FE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85110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CA79-C8C5-7C40-A709-1F78B121177A}"/>
              </a:ext>
            </a:extLst>
          </p:cNvPr>
          <p:cNvSpPr>
            <a:spLocks noGrp="1"/>
          </p:cNvSpPr>
          <p:nvPr>
            <p:ph type="title"/>
          </p:nvPr>
        </p:nvSpPr>
        <p:spPr/>
        <p:txBody>
          <a:bodyPr/>
          <a:lstStyle/>
          <a:p>
            <a:r>
              <a:rPr lang="en-US" dirty="0"/>
              <a:t>STEP 3: DATA CLASSIFICATION</a:t>
            </a:r>
          </a:p>
        </p:txBody>
      </p:sp>
      <p:sp>
        <p:nvSpPr>
          <p:cNvPr id="5" name="Slide Number Placeholder 4">
            <a:extLst>
              <a:ext uri="{FF2B5EF4-FFF2-40B4-BE49-F238E27FC236}">
                <a16:creationId xmlns:a16="http://schemas.microsoft.com/office/drawing/2014/main" id="{1BF8AAAB-BDAC-B741-B1FA-4F892425B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extLst>
              <a:ext uri="{FF2B5EF4-FFF2-40B4-BE49-F238E27FC236}">
                <a16:creationId xmlns:a16="http://schemas.microsoft.com/office/drawing/2014/main" id="{BE45D013-2B64-D44D-9482-CAEE7BC05095}"/>
              </a:ext>
            </a:extLst>
          </p:cNvPr>
          <p:cNvPicPr>
            <a:picLocks noChangeAspect="1"/>
          </p:cNvPicPr>
          <p:nvPr/>
        </p:nvPicPr>
        <p:blipFill>
          <a:blip r:embed="rId2"/>
          <a:stretch>
            <a:fillRect/>
          </a:stretch>
        </p:blipFill>
        <p:spPr>
          <a:xfrm>
            <a:off x="140240" y="1514475"/>
            <a:ext cx="3670391" cy="2532750"/>
          </a:xfrm>
          <a:prstGeom prst="rect">
            <a:avLst/>
          </a:prstGeom>
        </p:spPr>
      </p:pic>
      <p:pic>
        <p:nvPicPr>
          <p:cNvPr id="4" name="Picture 3">
            <a:extLst>
              <a:ext uri="{FF2B5EF4-FFF2-40B4-BE49-F238E27FC236}">
                <a16:creationId xmlns:a16="http://schemas.microsoft.com/office/drawing/2014/main" id="{6F960F25-7883-ED44-B204-1247C9F9FD94}"/>
              </a:ext>
            </a:extLst>
          </p:cNvPr>
          <p:cNvPicPr>
            <a:picLocks noChangeAspect="1"/>
          </p:cNvPicPr>
          <p:nvPr/>
        </p:nvPicPr>
        <p:blipFill>
          <a:blip r:embed="rId3"/>
          <a:stretch>
            <a:fillRect/>
          </a:stretch>
        </p:blipFill>
        <p:spPr>
          <a:xfrm>
            <a:off x="4928007" y="1514475"/>
            <a:ext cx="4177393" cy="2532750"/>
          </a:xfrm>
          <a:prstGeom prst="rect">
            <a:avLst/>
          </a:prstGeom>
        </p:spPr>
      </p:pic>
      <p:cxnSp>
        <p:nvCxnSpPr>
          <p:cNvPr id="8" name="Straight Arrow Connector 7">
            <a:extLst>
              <a:ext uri="{FF2B5EF4-FFF2-40B4-BE49-F238E27FC236}">
                <a16:creationId xmlns:a16="http://schemas.microsoft.com/office/drawing/2014/main" id="{59DC4BB8-40EE-2F4D-9ED7-D98628AEEC64}"/>
              </a:ext>
            </a:extLst>
          </p:cNvPr>
          <p:cNvCxnSpPr/>
          <p:nvPr/>
        </p:nvCxnSpPr>
        <p:spPr>
          <a:xfrm>
            <a:off x="3943350" y="2743200"/>
            <a:ext cx="790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D5EB6F4-BE61-0E44-8BDD-F9BC9E3C120D}"/>
              </a:ext>
            </a:extLst>
          </p:cNvPr>
          <p:cNvSpPr txBox="1"/>
          <p:nvPr/>
        </p:nvSpPr>
        <p:spPr>
          <a:xfrm>
            <a:off x="3943350" y="2435423"/>
            <a:ext cx="772969" cy="307777"/>
          </a:xfrm>
          <a:prstGeom prst="rect">
            <a:avLst/>
          </a:prstGeom>
          <a:noFill/>
        </p:spPr>
        <p:txBody>
          <a:bodyPr wrap="none" rtlCol="0">
            <a:spAutoFit/>
          </a:bodyPr>
          <a:lstStyle/>
          <a:p>
            <a:r>
              <a:rPr lang="en-US" dirty="0"/>
              <a:t>classify</a:t>
            </a:r>
          </a:p>
        </p:txBody>
      </p:sp>
      <p:sp>
        <p:nvSpPr>
          <p:cNvPr id="11" name="TextBox 10">
            <a:extLst>
              <a:ext uri="{FF2B5EF4-FFF2-40B4-BE49-F238E27FC236}">
                <a16:creationId xmlns:a16="http://schemas.microsoft.com/office/drawing/2014/main" id="{17920FE8-9740-F848-98C2-A267CBA73561}"/>
              </a:ext>
            </a:extLst>
          </p:cNvPr>
          <p:cNvSpPr txBox="1"/>
          <p:nvPr/>
        </p:nvSpPr>
        <p:spPr>
          <a:xfrm>
            <a:off x="1021745" y="4172836"/>
            <a:ext cx="2063385" cy="307777"/>
          </a:xfrm>
          <a:prstGeom prst="rect">
            <a:avLst/>
          </a:prstGeom>
          <a:noFill/>
        </p:spPr>
        <p:txBody>
          <a:bodyPr wrap="none" rtlCol="0">
            <a:spAutoFit/>
          </a:bodyPr>
          <a:lstStyle/>
          <a:p>
            <a:r>
              <a:rPr lang="en-US" dirty="0"/>
              <a:t>40.000 character image</a:t>
            </a:r>
          </a:p>
        </p:txBody>
      </p:sp>
    </p:spTree>
    <p:extLst>
      <p:ext uri="{BB962C8B-B14F-4D97-AF65-F5344CB8AC3E}">
        <p14:creationId xmlns:p14="http://schemas.microsoft.com/office/powerpoint/2010/main" val="1462918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3136200"/>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75289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CA79-C8C5-7C40-A709-1F78B121177A}"/>
              </a:ext>
            </a:extLst>
          </p:cNvPr>
          <p:cNvSpPr>
            <a:spLocks noGrp="1"/>
          </p:cNvSpPr>
          <p:nvPr>
            <p:ph type="title"/>
          </p:nvPr>
        </p:nvSpPr>
        <p:spPr/>
        <p:txBody>
          <a:bodyPr/>
          <a:lstStyle/>
          <a:p>
            <a:r>
              <a:rPr lang="en-US" dirty="0"/>
              <a:t>STEP 3: DATA CLASSIFICATION</a:t>
            </a:r>
          </a:p>
        </p:txBody>
      </p:sp>
      <p:sp>
        <p:nvSpPr>
          <p:cNvPr id="5" name="Slide Number Placeholder 4">
            <a:extLst>
              <a:ext uri="{FF2B5EF4-FFF2-40B4-BE49-F238E27FC236}">
                <a16:creationId xmlns:a16="http://schemas.microsoft.com/office/drawing/2014/main" id="{1BF8AAAB-BDAC-B741-B1FA-4F892425B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extLst>
              <a:ext uri="{FF2B5EF4-FFF2-40B4-BE49-F238E27FC236}">
                <a16:creationId xmlns:a16="http://schemas.microsoft.com/office/drawing/2014/main" id="{BE45D013-2B64-D44D-9482-CAEE7BC05095}"/>
              </a:ext>
            </a:extLst>
          </p:cNvPr>
          <p:cNvPicPr>
            <a:picLocks noChangeAspect="1"/>
          </p:cNvPicPr>
          <p:nvPr/>
        </p:nvPicPr>
        <p:blipFill>
          <a:blip r:embed="rId2"/>
          <a:stretch>
            <a:fillRect/>
          </a:stretch>
        </p:blipFill>
        <p:spPr>
          <a:xfrm>
            <a:off x="140240" y="1514475"/>
            <a:ext cx="3670391" cy="2532750"/>
          </a:xfrm>
          <a:prstGeom prst="rect">
            <a:avLst/>
          </a:prstGeom>
        </p:spPr>
      </p:pic>
      <p:pic>
        <p:nvPicPr>
          <p:cNvPr id="4" name="Picture 3">
            <a:extLst>
              <a:ext uri="{FF2B5EF4-FFF2-40B4-BE49-F238E27FC236}">
                <a16:creationId xmlns:a16="http://schemas.microsoft.com/office/drawing/2014/main" id="{6F960F25-7883-ED44-B204-1247C9F9FD94}"/>
              </a:ext>
            </a:extLst>
          </p:cNvPr>
          <p:cNvPicPr>
            <a:picLocks noChangeAspect="1"/>
          </p:cNvPicPr>
          <p:nvPr/>
        </p:nvPicPr>
        <p:blipFill>
          <a:blip r:embed="rId3"/>
          <a:stretch>
            <a:fillRect/>
          </a:stretch>
        </p:blipFill>
        <p:spPr>
          <a:xfrm>
            <a:off x="4928007" y="1514475"/>
            <a:ext cx="4177393" cy="2532750"/>
          </a:xfrm>
          <a:prstGeom prst="rect">
            <a:avLst/>
          </a:prstGeom>
        </p:spPr>
      </p:pic>
      <p:cxnSp>
        <p:nvCxnSpPr>
          <p:cNvPr id="8" name="Straight Arrow Connector 7">
            <a:extLst>
              <a:ext uri="{FF2B5EF4-FFF2-40B4-BE49-F238E27FC236}">
                <a16:creationId xmlns:a16="http://schemas.microsoft.com/office/drawing/2014/main" id="{59DC4BB8-40EE-2F4D-9ED7-D98628AEEC64}"/>
              </a:ext>
            </a:extLst>
          </p:cNvPr>
          <p:cNvCxnSpPr/>
          <p:nvPr/>
        </p:nvCxnSpPr>
        <p:spPr>
          <a:xfrm>
            <a:off x="3943350" y="2743200"/>
            <a:ext cx="790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F13386-A76A-1F4E-8805-4FC0628D7278}"/>
              </a:ext>
            </a:extLst>
          </p:cNvPr>
          <p:cNvSpPr txBox="1"/>
          <p:nvPr/>
        </p:nvSpPr>
        <p:spPr>
          <a:xfrm>
            <a:off x="4169360" y="2512367"/>
            <a:ext cx="338554" cy="461665"/>
          </a:xfrm>
          <a:prstGeom prst="rect">
            <a:avLst/>
          </a:prstGeom>
          <a:noFill/>
        </p:spPr>
        <p:txBody>
          <a:bodyPr wrap="none" rtlCol="0">
            <a:spAutoFit/>
          </a:bodyPr>
          <a:lstStyle/>
          <a:p>
            <a:r>
              <a:rPr lang="en-US" sz="2400" dirty="0">
                <a:solidFill>
                  <a:srgbClr val="FF0000"/>
                </a:solidFill>
              </a:rPr>
              <a:t>x</a:t>
            </a:r>
          </a:p>
        </p:txBody>
      </p:sp>
      <p:sp>
        <p:nvSpPr>
          <p:cNvPr id="9" name="TextBox 8">
            <a:extLst>
              <a:ext uri="{FF2B5EF4-FFF2-40B4-BE49-F238E27FC236}">
                <a16:creationId xmlns:a16="http://schemas.microsoft.com/office/drawing/2014/main" id="{3782CB3F-5324-8446-831F-858D21FAB8E2}"/>
              </a:ext>
            </a:extLst>
          </p:cNvPr>
          <p:cNvSpPr txBox="1"/>
          <p:nvPr/>
        </p:nvSpPr>
        <p:spPr>
          <a:xfrm>
            <a:off x="3872543" y="2435423"/>
            <a:ext cx="772969" cy="307777"/>
          </a:xfrm>
          <a:prstGeom prst="rect">
            <a:avLst/>
          </a:prstGeom>
          <a:noFill/>
        </p:spPr>
        <p:txBody>
          <a:bodyPr wrap="none" rtlCol="0">
            <a:spAutoFit/>
          </a:bodyPr>
          <a:lstStyle/>
          <a:p>
            <a:r>
              <a:rPr lang="en-US" dirty="0"/>
              <a:t>classify</a:t>
            </a:r>
          </a:p>
        </p:txBody>
      </p:sp>
      <p:sp>
        <p:nvSpPr>
          <p:cNvPr id="10" name="TextBox 9">
            <a:extLst>
              <a:ext uri="{FF2B5EF4-FFF2-40B4-BE49-F238E27FC236}">
                <a16:creationId xmlns:a16="http://schemas.microsoft.com/office/drawing/2014/main" id="{ABC3D67E-4C84-C646-85BF-4367CBCD8BAB}"/>
              </a:ext>
            </a:extLst>
          </p:cNvPr>
          <p:cNvSpPr txBox="1"/>
          <p:nvPr/>
        </p:nvSpPr>
        <p:spPr>
          <a:xfrm>
            <a:off x="1021745" y="4172836"/>
            <a:ext cx="2063385" cy="307777"/>
          </a:xfrm>
          <a:prstGeom prst="rect">
            <a:avLst/>
          </a:prstGeom>
          <a:noFill/>
        </p:spPr>
        <p:txBody>
          <a:bodyPr wrap="none" rtlCol="0">
            <a:spAutoFit/>
          </a:bodyPr>
          <a:lstStyle/>
          <a:p>
            <a:r>
              <a:rPr lang="en-US" dirty="0"/>
              <a:t>40.000 character image</a:t>
            </a:r>
          </a:p>
        </p:txBody>
      </p:sp>
    </p:spTree>
    <p:extLst>
      <p:ext uri="{BB962C8B-B14F-4D97-AF65-F5344CB8AC3E}">
        <p14:creationId xmlns:p14="http://schemas.microsoft.com/office/powerpoint/2010/main" val="278865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69D3-338E-3A4E-BD03-221DA2B34227}"/>
              </a:ext>
            </a:extLst>
          </p:cNvPr>
          <p:cNvSpPr>
            <a:spLocks noGrp="1"/>
          </p:cNvSpPr>
          <p:nvPr>
            <p:ph type="title"/>
          </p:nvPr>
        </p:nvSpPr>
        <p:spPr/>
        <p:txBody>
          <a:bodyPr/>
          <a:lstStyle/>
          <a:p>
            <a:r>
              <a:rPr lang="en-US" dirty="0"/>
              <a:t>3.1 “KERAS” IMAGE GENERATOR</a:t>
            </a:r>
          </a:p>
        </p:txBody>
      </p:sp>
      <p:sp>
        <p:nvSpPr>
          <p:cNvPr id="5" name="Slide Number Placeholder 4">
            <a:extLst>
              <a:ext uri="{FF2B5EF4-FFF2-40B4-BE49-F238E27FC236}">
                <a16:creationId xmlns:a16="http://schemas.microsoft.com/office/drawing/2014/main" id="{5F21EC6F-C3C6-B14F-926B-0EF2818FE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 name="Picture 2">
            <a:extLst>
              <a:ext uri="{FF2B5EF4-FFF2-40B4-BE49-F238E27FC236}">
                <a16:creationId xmlns:a16="http://schemas.microsoft.com/office/drawing/2014/main" id="{6D8CA003-9007-5D4C-A4CA-4ACA85006649}"/>
              </a:ext>
            </a:extLst>
          </p:cNvPr>
          <p:cNvPicPr>
            <a:picLocks noChangeAspect="1"/>
          </p:cNvPicPr>
          <p:nvPr/>
        </p:nvPicPr>
        <p:blipFill>
          <a:blip r:embed="rId2"/>
          <a:stretch>
            <a:fillRect/>
          </a:stretch>
        </p:blipFill>
        <p:spPr>
          <a:xfrm>
            <a:off x="3424597" y="1768475"/>
            <a:ext cx="5136378" cy="1831975"/>
          </a:xfrm>
          <a:prstGeom prst="rect">
            <a:avLst/>
          </a:prstGeom>
        </p:spPr>
      </p:pic>
      <p:pic>
        <p:nvPicPr>
          <p:cNvPr id="4" name="Picture 3">
            <a:extLst>
              <a:ext uri="{FF2B5EF4-FFF2-40B4-BE49-F238E27FC236}">
                <a16:creationId xmlns:a16="http://schemas.microsoft.com/office/drawing/2014/main" id="{BCE4614B-DAE6-A94A-A85A-44BF82689351}"/>
              </a:ext>
            </a:extLst>
          </p:cNvPr>
          <p:cNvPicPr>
            <a:picLocks noChangeAspect="1"/>
          </p:cNvPicPr>
          <p:nvPr/>
        </p:nvPicPr>
        <p:blipFill>
          <a:blip r:embed="rId3"/>
          <a:stretch>
            <a:fillRect/>
          </a:stretch>
        </p:blipFill>
        <p:spPr>
          <a:xfrm>
            <a:off x="177800" y="1966912"/>
            <a:ext cx="1930400" cy="1435100"/>
          </a:xfrm>
          <a:prstGeom prst="rect">
            <a:avLst/>
          </a:prstGeom>
        </p:spPr>
      </p:pic>
      <p:cxnSp>
        <p:nvCxnSpPr>
          <p:cNvPr id="7" name="Straight Arrow Connector 6">
            <a:extLst>
              <a:ext uri="{FF2B5EF4-FFF2-40B4-BE49-F238E27FC236}">
                <a16:creationId xmlns:a16="http://schemas.microsoft.com/office/drawing/2014/main" id="{5AA2C3D7-2873-6344-8B37-95B2732DD456}"/>
              </a:ext>
            </a:extLst>
          </p:cNvPr>
          <p:cNvCxnSpPr/>
          <p:nvPr/>
        </p:nvCxnSpPr>
        <p:spPr>
          <a:xfrm>
            <a:off x="2324100" y="2684462"/>
            <a:ext cx="1000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9918EC-6194-504F-B4E7-5FD8A7ED5245}"/>
              </a:ext>
            </a:extLst>
          </p:cNvPr>
          <p:cNvSpPr txBox="1"/>
          <p:nvPr/>
        </p:nvSpPr>
        <p:spPr>
          <a:xfrm>
            <a:off x="2379168" y="2376685"/>
            <a:ext cx="930063" cy="307777"/>
          </a:xfrm>
          <a:prstGeom prst="rect">
            <a:avLst/>
          </a:prstGeom>
          <a:noFill/>
        </p:spPr>
        <p:txBody>
          <a:bodyPr wrap="none" rtlCol="0">
            <a:spAutoFit/>
          </a:bodyPr>
          <a:lstStyle/>
          <a:p>
            <a:r>
              <a:rPr lang="en-US" dirty="0"/>
              <a:t>Generate</a:t>
            </a:r>
          </a:p>
        </p:txBody>
      </p:sp>
      <p:sp>
        <p:nvSpPr>
          <p:cNvPr id="6" name="TextBox 5">
            <a:extLst>
              <a:ext uri="{FF2B5EF4-FFF2-40B4-BE49-F238E27FC236}">
                <a16:creationId xmlns:a16="http://schemas.microsoft.com/office/drawing/2014/main" id="{3A11E668-C570-3E44-8034-AE7395D95EC3}"/>
              </a:ext>
            </a:extLst>
          </p:cNvPr>
          <p:cNvSpPr txBox="1"/>
          <p:nvPr/>
        </p:nvSpPr>
        <p:spPr>
          <a:xfrm>
            <a:off x="177800" y="4100810"/>
            <a:ext cx="5553123" cy="307777"/>
          </a:xfrm>
          <a:prstGeom prst="rect">
            <a:avLst/>
          </a:prstGeom>
          <a:noFill/>
        </p:spPr>
        <p:txBody>
          <a:bodyPr wrap="none" rtlCol="0">
            <a:spAutoFit/>
          </a:bodyPr>
          <a:lstStyle/>
          <a:p>
            <a:r>
              <a:rPr lang="en-US" dirty="0"/>
              <a:t>https://</a:t>
            </a:r>
            <a:r>
              <a:rPr lang="en-US" dirty="0" err="1"/>
              <a:t>keras.io</a:t>
            </a:r>
            <a:r>
              <a:rPr lang="en-US" dirty="0"/>
              <a:t>/preprocessing/image/#</a:t>
            </a:r>
            <a:r>
              <a:rPr lang="en-US" dirty="0" err="1"/>
              <a:t>imagedatagenerator</a:t>
            </a:r>
            <a:r>
              <a:rPr lang="en-US" dirty="0"/>
              <a:t>-methods</a:t>
            </a:r>
          </a:p>
        </p:txBody>
      </p:sp>
    </p:spTree>
    <p:extLst>
      <p:ext uri="{BB962C8B-B14F-4D97-AF65-F5344CB8AC3E}">
        <p14:creationId xmlns:p14="http://schemas.microsoft.com/office/powerpoint/2010/main" val="426028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2EF-0F6A-DC46-8CA5-84F827643C56}"/>
              </a:ext>
            </a:extLst>
          </p:cNvPr>
          <p:cNvSpPr>
            <a:spLocks noGrp="1"/>
          </p:cNvSpPr>
          <p:nvPr>
            <p:ph type="title"/>
          </p:nvPr>
        </p:nvSpPr>
        <p:spPr/>
        <p:txBody>
          <a:bodyPr/>
          <a:lstStyle/>
          <a:p>
            <a:r>
              <a:rPr lang="en-US" dirty="0"/>
              <a:t>STEP 3: DATA CLASSIFICATION</a:t>
            </a:r>
          </a:p>
        </p:txBody>
      </p:sp>
      <p:sp>
        <p:nvSpPr>
          <p:cNvPr id="5" name="Slide Number Placeholder 4">
            <a:extLst>
              <a:ext uri="{FF2B5EF4-FFF2-40B4-BE49-F238E27FC236}">
                <a16:creationId xmlns:a16="http://schemas.microsoft.com/office/drawing/2014/main" id="{EAC3719B-7A32-564B-93B3-AD6867518F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E3229FD5-4FBC-EE49-BE52-8F64F088CD2D}"/>
              </a:ext>
            </a:extLst>
          </p:cNvPr>
          <p:cNvPicPr>
            <a:picLocks noChangeAspect="1"/>
          </p:cNvPicPr>
          <p:nvPr/>
        </p:nvPicPr>
        <p:blipFill>
          <a:blip r:embed="rId2"/>
          <a:stretch>
            <a:fillRect/>
          </a:stretch>
        </p:blipFill>
        <p:spPr>
          <a:xfrm>
            <a:off x="1530712" y="1541543"/>
            <a:ext cx="5988152" cy="2672237"/>
          </a:xfrm>
          <a:prstGeom prst="rect">
            <a:avLst/>
          </a:prstGeom>
        </p:spPr>
      </p:pic>
    </p:spTree>
    <p:extLst>
      <p:ext uri="{BB962C8B-B14F-4D97-AF65-F5344CB8AC3E}">
        <p14:creationId xmlns:p14="http://schemas.microsoft.com/office/powerpoint/2010/main" val="1110886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3.2 RESULT</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7" name="Picture 6">
            <a:extLst>
              <a:ext uri="{FF2B5EF4-FFF2-40B4-BE49-F238E27FC236}">
                <a16:creationId xmlns:a16="http://schemas.microsoft.com/office/drawing/2014/main" id="{2F6C062E-B936-DC4D-AD5E-85A40A497948}"/>
              </a:ext>
            </a:extLst>
          </p:cNvPr>
          <p:cNvPicPr>
            <a:picLocks noChangeAspect="1"/>
          </p:cNvPicPr>
          <p:nvPr/>
        </p:nvPicPr>
        <p:blipFill>
          <a:blip r:embed="rId2"/>
          <a:stretch>
            <a:fillRect/>
          </a:stretch>
        </p:blipFill>
        <p:spPr>
          <a:xfrm>
            <a:off x="1280002" y="1347989"/>
            <a:ext cx="5573723" cy="3519286"/>
          </a:xfrm>
          <a:prstGeom prst="rect">
            <a:avLst/>
          </a:prstGeom>
        </p:spPr>
      </p:pic>
    </p:spTree>
    <p:extLst>
      <p:ext uri="{BB962C8B-B14F-4D97-AF65-F5344CB8AC3E}">
        <p14:creationId xmlns:p14="http://schemas.microsoft.com/office/powerpoint/2010/main" val="397825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4. TRAIN</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9" name="Picture 8">
            <a:extLst>
              <a:ext uri="{FF2B5EF4-FFF2-40B4-BE49-F238E27FC236}">
                <a16:creationId xmlns:a16="http://schemas.microsoft.com/office/drawing/2014/main" id="{04C7BE31-DCFC-CB45-9B17-A00B3EC42952}"/>
              </a:ext>
            </a:extLst>
          </p:cNvPr>
          <p:cNvPicPr>
            <a:picLocks noChangeAspect="1"/>
          </p:cNvPicPr>
          <p:nvPr/>
        </p:nvPicPr>
        <p:blipFill>
          <a:blip r:embed="rId2"/>
          <a:stretch>
            <a:fillRect/>
          </a:stretch>
        </p:blipFill>
        <p:spPr>
          <a:xfrm>
            <a:off x="1682684" y="1266042"/>
            <a:ext cx="4775265" cy="3782207"/>
          </a:xfrm>
          <a:prstGeom prst="rect">
            <a:avLst/>
          </a:prstGeom>
        </p:spPr>
      </p:pic>
    </p:spTree>
    <p:extLst>
      <p:ext uri="{BB962C8B-B14F-4D97-AF65-F5344CB8AC3E}">
        <p14:creationId xmlns:p14="http://schemas.microsoft.com/office/powerpoint/2010/main" val="381266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4. TRAIN</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 name="Picture 2">
            <a:extLst>
              <a:ext uri="{FF2B5EF4-FFF2-40B4-BE49-F238E27FC236}">
                <a16:creationId xmlns:a16="http://schemas.microsoft.com/office/drawing/2014/main" id="{DFF5C283-45E3-984E-B546-DC66D7B9A405}"/>
              </a:ext>
            </a:extLst>
          </p:cNvPr>
          <p:cNvPicPr>
            <a:picLocks noChangeAspect="1"/>
          </p:cNvPicPr>
          <p:nvPr/>
        </p:nvPicPr>
        <p:blipFill>
          <a:blip r:embed="rId2"/>
          <a:stretch>
            <a:fillRect/>
          </a:stretch>
        </p:blipFill>
        <p:spPr>
          <a:xfrm>
            <a:off x="1273174" y="1435334"/>
            <a:ext cx="5470525" cy="3516766"/>
          </a:xfrm>
          <a:prstGeom prst="rect">
            <a:avLst/>
          </a:prstGeom>
        </p:spPr>
      </p:pic>
    </p:spTree>
    <p:extLst>
      <p:ext uri="{BB962C8B-B14F-4D97-AF65-F5344CB8AC3E}">
        <p14:creationId xmlns:p14="http://schemas.microsoft.com/office/powerpoint/2010/main" val="2270834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4. TRAIN</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29A8E831-AB58-9241-8098-F00B5A1A3B81}"/>
              </a:ext>
            </a:extLst>
          </p:cNvPr>
          <p:cNvPicPr>
            <a:picLocks noChangeAspect="1"/>
          </p:cNvPicPr>
          <p:nvPr/>
        </p:nvPicPr>
        <p:blipFill>
          <a:blip r:embed="rId2"/>
          <a:stretch>
            <a:fillRect/>
          </a:stretch>
        </p:blipFill>
        <p:spPr>
          <a:xfrm>
            <a:off x="1784603" y="1533651"/>
            <a:ext cx="5591175" cy="2366931"/>
          </a:xfrm>
          <a:prstGeom prst="rect">
            <a:avLst/>
          </a:prstGeom>
        </p:spPr>
      </p:pic>
      <p:sp>
        <p:nvSpPr>
          <p:cNvPr id="6" name="TextBox 5">
            <a:extLst>
              <a:ext uri="{FF2B5EF4-FFF2-40B4-BE49-F238E27FC236}">
                <a16:creationId xmlns:a16="http://schemas.microsoft.com/office/drawing/2014/main" id="{C8ED06D6-410A-0048-ADB1-D0E44833EFC9}"/>
              </a:ext>
            </a:extLst>
          </p:cNvPr>
          <p:cNvSpPr txBox="1"/>
          <p:nvPr/>
        </p:nvSpPr>
        <p:spPr>
          <a:xfrm>
            <a:off x="3662310" y="3746693"/>
            <a:ext cx="1835759" cy="307777"/>
          </a:xfrm>
          <a:prstGeom prst="rect">
            <a:avLst/>
          </a:prstGeom>
          <a:noFill/>
        </p:spPr>
        <p:txBody>
          <a:bodyPr wrap="none" rtlCol="0">
            <a:spAutoFit/>
          </a:bodyPr>
          <a:lstStyle/>
          <a:p>
            <a:r>
              <a:rPr lang="en-US" dirty="0"/>
              <a:t>Deep learning library</a:t>
            </a:r>
          </a:p>
        </p:txBody>
      </p:sp>
    </p:spTree>
    <p:extLst>
      <p:ext uri="{BB962C8B-B14F-4D97-AF65-F5344CB8AC3E}">
        <p14:creationId xmlns:p14="http://schemas.microsoft.com/office/powerpoint/2010/main" val="118389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3.1 TRAIN FIRST TIME</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7" name="Picture 6">
            <a:extLst>
              <a:ext uri="{FF2B5EF4-FFF2-40B4-BE49-F238E27FC236}">
                <a16:creationId xmlns:a16="http://schemas.microsoft.com/office/drawing/2014/main" id="{2F6C062E-B936-DC4D-AD5E-85A40A497948}"/>
              </a:ext>
            </a:extLst>
          </p:cNvPr>
          <p:cNvPicPr>
            <a:picLocks noChangeAspect="1"/>
          </p:cNvPicPr>
          <p:nvPr/>
        </p:nvPicPr>
        <p:blipFill>
          <a:blip r:embed="rId2"/>
          <a:stretch>
            <a:fillRect/>
          </a:stretch>
        </p:blipFill>
        <p:spPr>
          <a:xfrm>
            <a:off x="270353" y="2043314"/>
            <a:ext cx="2601906" cy="1642861"/>
          </a:xfrm>
          <a:prstGeom prst="rect">
            <a:avLst/>
          </a:prstGeom>
        </p:spPr>
      </p:pic>
      <p:cxnSp>
        <p:nvCxnSpPr>
          <p:cNvPr id="4" name="Straight Arrow Connector 3">
            <a:extLst>
              <a:ext uri="{FF2B5EF4-FFF2-40B4-BE49-F238E27FC236}">
                <a16:creationId xmlns:a16="http://schemas.microsoft.com/office/drawing/2014/main" id="{C5B32B02-9926-934B-BFCB-4A446F48FE97}"/>
              </a:ext>
            </a:extLst>
          </p:cNvPr>
          <p:cNvCxnSpPr/>
          <p:nvPr/>
        </p:nvCxnSpPr>
        <p:spPr>
          <a:xfrm>
            <a:off x="3076575" y="2864744"/>
            <a:ext cx="1238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D0B13D-54AE-7A44-9631-DF7496C1E648}"/>
              </a:ext>
            </a:extLst>
          </p:cNvPr>
          <p:cNvSpPr txBox="1"/>
          <p:nvPr/>
        </p:nvSpPr>
        <p:spPr>
          <a:xfrm>
            <a:off x="3399785" y="2556967"/>
            <a:ext cx="591829" cy="307777"/>
          </a:xfrm>
          <a:prstGeom prst="rect">
            <a:avLst/>
          </a:prstGeom>
          <a:noFill/>
        </p:spPr>
        <p:txBody>
          <a:bodyPr wrap="none" rtlCol="0">
            <a:spAutoFit/>
          </a:bodyPr>
          <a:lstStyle/>
          <a:p>
            <a:r>
              <a:rPr lang="en-US" dirty="0"/>
              <a:t>Train</a:t>
            </a:r>
          </a:p>
        </p:txBody>
      </p:sp>
      <p:cxnSp>
        <p:nvCxnSpPr>
          <p:cNvPr id="10" name="Straight Connector 9">
            <a:extLst>
              <a:ext uri="{FF2B5EF4-FFF2-40B4-BE49-F238E27FC236}">
                <a16:creationId xmlns:a16="http://schemas.microsoft.com/office/drawing/2014/main" id="{DAFF0943-0E49-204F-89C9-E0A451F33E3F}"/>
              </a:ext>
            </a:extLst>
          </p:cNvPr>
          <p:cNvCxnSpPr/>
          <p:nvPr/>
        </p:nvCxnSpPr>
        <p:spPr>
          <a:xfrm>
            <a:off x="4552950" y="2043314"/>
            <a:ext cx="0" cy="164286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391F51-8BD6-CF4F-A0A8-0870FDFE94F7}"/>
              </a:ext>
            </a:extLst>
          </p:cNvPr>
          <p:cNvSpPr txBox="1"/>
          <p:nvPr/>
        </p:nvSpPr>
        <p:spPr>
          <a:xfrm>
            <a:off x="4791076" y="2143125"/>
            <a:ext cx="1180131" cy="307777"/>
          </a:xfrm>
          <a:prstGeom prst="rect">
            <a:avLst/>
          </a:prstGeom>
          <a:noFill/>
        </p:spPr>
        <p:txBody>
          <a:bodyPr wrap="none" rtlCol="0">
            <a:spAutoFit/>
          </a:bodyPr>
          <a:lstStyle/>
          <a:p>
            <a:r>
              <a:rPr lang="en-US" dirty="0"/>
              <a:t>Correct 25%</a:t>
            </a:r>
          </a:p>
        </p:txBody>
      </p:sp>
      <p:sp>
        <p:nvSpPr>
          <p:cNvPr id="12" name="TextBox 11">
            <a:extLst>
              <a:ext uri="{FF2B5EF4-FFF2-40B4-BE49-F238E27FC236}">
                <a16:creationId xmlns:a16="http://schemas.microsoft.com/office/drawing/2014/main" id="{D374B026-EA47-2F45-A8B6-56B6AD6CB38D}"/>
              </a:ext>
            </a:extLst>
          </p:cNvPr>
          <p:cNvSpPr txBox="1"/>
          <p:nvPr/>
        </p:nvSpPr>
        <p:spPr>
          <a:xfrm>
            <a:off x="4791076" y="3281363"/>
            <a:ext cx="1338828" cy="307777"/>
          </a:xfrm>
          <a:prstGeom prst="rect">
            <a:avLst/>
          </a:prstGeom>
          <a:noFill/>
        </p:spPr>
        <p:txBody>
          <a:bodyPr wrap="none" rtlCol="0">
            <a:spAutoFit/>
          </a:bodyPr>
          <a:lstStyle/>
          <a:p>
            <a:r>
              <a:rPr lang="en-US" dirty="0"/>
              <a:t>Incorrect: 75%</a:t>
            </a:r>
          </a:p>
        </p:txBody>
      </p:sp>
      <p:sp>
        <p:nvSpPr>
          <p:cNvPr id="13" name="TextBox 12">
            <a:extLst>
              <a:ext uri="{FF2B5EF4-FFF2-40B4-BE49-F238E27FC236}">
                <a16:creationId xmlns:a16="http://schemas.microsoft.com/office/drawing/2014/main" id="{114450B3-E36D-D44F-B13C-F0F01FB29D77}"/>
              </a:ext>
            </a:extLst>
          </p:cNvPr>
          <p:cNvSpPr txBox="1"/>
          <p:nvPr/>
        </p:nvSpPr>
        <p:spPr>
          <a:xfrm>
            <a:off x="4943475" y="1449537"/>
            <a:ext cx="692818" cy="307777"/>
          </a:xfrm>
          <a:prstGeom prst="rect">
            <a:avLst/>
          </a:prstGeom>
          <a:noFill/>
        </p:spPr>
        <p:txBody>
          <a:bodyPr wrap="none" rtlCol="0">
            <a:spAutoFit/>
          </a:bodyPr>
          <a:lstStyle/>
          <a:p>
            <a:r>
              <a:rPr lang="en-US" u="sng" dirty="0"/>
              <a:t>Result</a:t>
            </a:r>
          </a:p>
        </p:txBody>
      </p:sp>
    </p:spTree>
    <p:extLst>
      <p:ext uri="{BB962C8B-B14F-4D97-AF65-F5344CB8AC3E}">
        <p14:creationId xmlns:p14="http://schemas.microsoft.com/office/powerpoint/2010/main" val="182869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F911-DFC4-E249-B2B1-DC2486D742C1}"/>
              </a:ext>
            </a:extLst>
          </p:cNvPr>
          <p:cNvSpPr>
            <a:spLocks noGrp="1"/>
          </p:cNvSpPr>
          <p:nvPr>
            <p:ph type="title"/>
          </p:nvPr>
        </p:nvSpPr>
        <p:spPr/>
        <p:txBody>
          <a:bodyPr/>
          <a:lstStyle/>
          <a:p>
            <a:r>
              <a:rPr lang="en-US" dirty="0"/>
              <a:t>3.1 TRAIN FIRST TIME</a:t>
            </a:r>
          </a:p>
        </p:txBody>
      </p:sp>
      <p:sp>
        <p:nvSpPr>
          <p:cNvPr id="5" name="Slide Number Placeholder 4">
            <a:extLst>
              <a:ext uri="{FF2B5EF4-FFF2-40B4-BE49-F238E27FC236}">
                <a16:creationId xmlns:a16="http://schemas.microsoft.com/office/drawing/2014/main" id="{C37B081F-FEC4-1843-A6C3-694448693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7" name="Picture 6">
            <a:extLst>
              <a:ext uri="{FF2B5EF4-FFF2-40B4-BE49-F238E27FC236}">
                <a16:creationId xmlns:a16="http://schemas.microsoft.com/office/drawing/2014/main" id="{2F6C062E-B936-DC4D-AD5E-85A40A497948}"/>
              </a:ext>
            </a:extLst>
          </p:cNvPr>
          <p:cNvPicPr>
            <a:picLocks noChangeAspect="1"/>
          </p:cNvPicPr>
          <p:nvPr/>
        </p:nvPicPr>
        <p:blipFill>
          <a:blip r:embed="rId2"/>
          <a:stretch>
            <a:fillRect/>
          </a:stretch>
        </p:blipFill>
        <p:spPr>
          <a:xfrm>
            <a:off x="270353" y="2043314"/>
            <a:ext cx="2601906" cy="1642861"/>
          </a:xfrm>
          <a:prstGeom prst="rect">
            <a:avLst/>
          </a:prstGeom>
        </p:spPr>
      </p:pic>
      <p:cxnSp>
        <p:nvCxnSpPr>
          <p:cNvPr id="4" name="Straight Arrow Connector 3">
            <a:extLst>
              <a:ext uri="{FF2B5EF4-FFF2-40B4-BE49-F238E27FC236}">
                <a16:creationId xmlns:a16="http://schemas.microsoft.com/office/drawing/2014/main" id="{C5B32B02-9926-934B-BFCB-4A446F48FE97}"/>
              </a:ext>
            </a:extLst>
          </p:cNvPr>
          <p:cNvCxnSpPr/>
          <p:nvPr/>
        </p:nvCxnSpPr>
        <p:spPr>
          <a:xfrm>
            <a:off x="3076575" y="2864744"/>
            <a:ext cx="1238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D0B13D-54AE-7A44-9631-DF7496C1E648}"/>
              </a:ext>
            </a:extLst>
          </p:cNvPr>
          <p:cNvSpPr txBox="1"/>
          <p:nvPr/>
        </p:nvSpPr>
        <p:spPr>
          <a:xfrm>
            <a:off x="3399785" y="2556967"/>
            <a:ext cx="591829" cy="307777"/>
          </a:xfrm>
          <a:prstGeom prst="rect">
            <a:avLst/>
          </a:prstGeom>
          <a:noFill/>
        </p:spPr>
        <p:txBody>
          <a:bodyPr wrap="none" rtlCol="0">
            <a:spAutoFit/>
          </a:bodyPr>
          <a:lstStyle/>
          <a:p>
            <a:r>
              <a:rPr lang="en-US" dirty="0"/>
              <a:t>Train</a:t>
            </a:r>
          </a:p>
        </p:txBody>
      </p:sp>
      <p:cxnSp>
        <p:nvCxnSpPr>
          <p:cNvPr id="10" name="Straight Connector 9">
            <a:extLst>
              <a:ext uri="{FF2B5EF4-FFF2-40B4-BE49-F238E27FC236}">
                <a16:creationId xmlns:a16="http://schemas.microsoft.com/office/drawing/2014/main" id="{DAFF0943-0E49-204F-89C9-E0A451F33E3F}"/>
              </a:ext>
            </a:extLst>
          </p:cNvPr>
          <p:cNvCxnSpPr/>
          <p:nvPr/>
        </p:nvCxnSpPr>
        <p:spPr>
          <a:xfrm>
            <a:off x="4552950" y="2043314"/>
            <a:ext cx="0" cy="164286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391F51-8BD6-CF4F-A0A8-0870FDFE94F7}"/>
              </a:ext>
            </a:extLst>
          </p:cNvPr>
          <p:cNvSpPr txBox="1"/>
          <p:nvPr/>
        </p:nvSpPr>
        <p:spPr>
          <a:xfrm>
            <a:off x="4791076" y="2143125"/>
            <a:ext cx="1180131" cy="307777"/>
          </a:xfrm>
          <a:prstGeom prst="rect">
            <a:avLst/>
          </a:prstGeom>
          <a:noFill/>
        </p:spPr>
        <p:txBody>
          <a:bodyPr wrap="none" rtlCol="0">
            <a:spAutoFit/>
          </a:bodyPr>
          <a:lstStyle/>
          <a:p>
            <a:r>
              <a:rPr lang="en-US" dirty="0"/>
              <a:t>Correct 25%</a:t>
            </a:r>
          </a:p>
        </p:txBody>
      </p:sp>
      <p:sp>
        <p:nvSpPr>
          <p:cNvPr id="12" name="TextBox 11">
            <a:extLst>
              <a:ext uri="{FF2B5EF4-FFF2-40B4-BE49-F238E27FC236}">
                <a16:creationId xmlns:a16="http://schemas.microsoft.com/office/drawing/2014/main" id="{D374B026-EA47-2F45-A8B6-56B6AD6CB38D}"/>
              </a:ext>
            </a:extLst>
          </p:cNvPr>
          <p:cNvSpPr txBox="1"/>
          <p:nvPr/>
        </p:nvSpPr>
        <p:spPr>
          <a:xfrm>
            <a:off x="4791076" y="3281363"/>
            <a:ext cx="1338828" cy="307777"/>
          </a:xfrm>
          <a:prstGeom prst="rect">
            <a:avLst/>
          </a:prstGeom>
          <a:noFill/>
        </p:spPr>
        <p:txBody>
          <a:bodyPr wrap="none" rtlCol="0">
            <a:spAutoFit/>
          </a:bodyPr>
          <a:lstStyle/>
          <a:p>
            <a:r>
              <a:rPr lang="en-US" dirty="0"/>
              <a:t>Incorrect: 75%</a:t>
            </a:r>
          </a:p>
        </p:txBody>
      </p:sp>
      <p:sp>
        <p:nvSpPr>
          <p:cNvPr id="13" name="TextBox 12">
            <a:extLst>
              <a:ext uri="{FF2B5EF4-FFF2-40B4-BE49-F238E27FC236}">
                <a16:creationId xmlns:a16="http://schemas.microsoft.com/office/drawing/2014/main" id="{114450B3-E36D-D44F-B13C-F0F01FB29D77}"/>
              </a:ext>
            </a:extLst>
          </p:cNvPr>
          <p:cNvSpPr txBox="1"/>
          <p:nvPr/>
        </p:nvSpPr>
        <p:spPr>
          <a:xfrm>
            <a:off x="4943475" y="1449537"/>
            <a:ext cx="692818" cy="307777"/>
          </a:xfrm>
          <a:prstGeom prst="rect">
            <a:avLst/>
          </a:prstGeom>
          <a:noFill/>
        </p:spPr>
        <p:txBody>
          <a:bodyPr wrap="none" rtlCol="0">
            <a:spAutoFit/>
          </a:bodyPr>
          <a:lstStyle/>
          <a:p>
            <a:r>
              <a:rPr lang="en-US" u="sng" dirty="0"/>
              <a:t>Result</a:t>
            </a:r>
          </a:p>
        </p:txBody>
      </p:sp>
      <p:sp>
        <p:nvSpPr>
          <p:cNvPr id="3" name="TextBox 2">
            <a:extLst>
              <a:ext uri="{FF2B5EF4-FFF2-40B4-BE49-F238E27FC236}">
                <a16:creationId xmlns:a16="http://schemas.microsoft.com/office/drawing/2014/main" id="{628EC2A4-B932-1246-9ACC-377C6CB3AC77}"/>
              </a:ext>
            </a:extLst>
          </p:cNvPr>
          <p:cNvSpPr txBox="1"/>
          <p:nvPr/>
        </p:nvSpPr>
        <p:spPr>
          <a:xfrm>
            <a:off x="7424928" y="2578608"/>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188D17AA-CF45-DA49-AFFF-A3A4AC543874}"/>
              </a:ext>
            </a:extLst>
          </p:cNvPr>
          <p:cNvSpPr txBox="1"/>
          <p:nvPr/>
        </p:nvSpPr>
        <p:spPr>
          <a:xfrm>
            <a:off x="6904593" y="2378553"/>
            <a:ext cx="1040670" cy="400110"/>
          </a:xfrm>
          <a:prstGeom prst="rect">
            <a:avLst/>
          </a:prstGeom>
          <a:noFill/>
        </p:spPr>
        <p:txBody>
          <a:bodyPr wrap="none" rtlCol="0">
            <a:spAutoFit/>
          </a:bodyPr>
          <a:lstStyle/>
          <a:p>
            <a:r>
              <a:rPr lang="en-US" sz="2000" b="1" dirty="0">
                <a:solidFill>
                  <a:srgbClr val="FF0000"/>
                </a:solidFill>
              </a:rPr>
              <a:t>Why??</a:t>
            </a:r>
          </a:p>
        </p:txBody>
      </p:sp>
    </p:spTree>
    <p:extLst>
      <p:ext uri="{BB962C8B-B14F-4D97-AF65-F5344CB8AC3E}">
        <p14:creationId xmlns:p14="http://schemas.microsoft.com/office/powerpoint/2010/main" val="345259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AACF-A4B9-6D49-96F0-9804906F7485}"/>
              </a:ext>
            </a:extLst>
          </p:cNvPr>
          <p:cNvSpPr>
            <a:spLocks noGrp="1"/>
          </p:cNvSpPr>
          <p:nvPr>
            <p:ph type="title"/>
          </p:nvPr>
        </p:nvSpPr>
        <p:spPr/>
        <p:txBody>
          <a:bodyPr/>
          <a:lstStyle/>
          <a:p>
            <a:r>
              <a:rPr lang="en-US" dirty="0"/>
              <a:t>TRAINING FLOW</a:t>
            </a:r>
          </a:p>
        </p:txBody>
      </p:sp>
      <p:sp>
        <p:nvSpPr>
          <p:cNvPr id="5" name="Slide Number Placeholder 4">
            <a:extLst>
              <a:ext uri="{FF2B5EF4-FFF2-40B4-BE49-F238E27FC236}">
                <a16:creationId xmlns:a16="http://schemas.microsoft.com/office/drawing/2014/main" id="{7F01027F-54CD-D54D-AA8A-DDA149FD5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7" name="Terminator 6">
            <a:extLst>
              <a:ext uri="{FF2B5EF4-FFF2-40B4-BE49-F238E27FC236}">
                <a16:creationId xmlns:a16="http://schemas.microsoft.com/office/drawing/2014/main" id="{BC106486-FA6A-A846-9C1E-88CD5E121284}"/>
              </a:ext>
            </a:extLst>
          </p:cNvPr>
          <p:cNvSpPr/>
          <p:nvPr/>
        </p:nvSpPr>
        <p:spPr>
          <a:xfrm>
            <a:off x="456057" y="1706252"/>
            <a:ext cx="901403" cy="4713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9" name="Straight Arrow Connector 8">
            <a:extLst>
              <a:ext uri="{FF2B5EF4-FFF2-40B4-BE49-F238E27FC236}">
                <a16:creationId xmlns:a16="http://schemas.microsoft.com/office/drawing/2014/main" id="{DFA2BC02-873B-6A46-A4BD-EB61C9867554}"/>
              </a:ext>
            </a:extLst>
          </p:cNvPr>
          <p:cNvCxnSpPr>
            <a:stCxn id="7" idx="3"/>
          </p:cNvCxnSpPr>
          <p:nvPr/>
        </p:nvCxnSpPr>
        <p:spPr>
          <a:xfrm>
            <a:off x="1357460" y="1941922"/>
            <a:ext cx="697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4B9E4E2-E5B0-1046-A291-148670339BFF}"/>
              </a:ext>
            </a:extLst>
          </p:cNvPr>
          <p:cNvSpPr/>
          <p:nvPr/>
        </p:nvSpPr>
        <p:spPr>
          <a:xfrm>
            <a:off x="2055043" y="1706252"/>
            <a:ext cx="1395167" cy="47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data</a:t>
            </a:r>
          </a:p>
        </p:txBody>
      </p:sp>
      <p:sp>
        <p:nvSpPr>
          <p:cNvPr id="11" name="Rectangle 10">
            <a:extLst>
              <a:ext uri="{FF2B5EF4-FFF2-40B4-BE49-F238E27FC236}">
                <a16:creationId xmlns:a16="http://schemas.microsoft.com/office/drawing/2014/main" id="{99819D14-10D7-EC41-8BEC-16974BFEB97B}"/>
              </a:ext>
            </a:extLst>
          </p:cNvPr>
          <p:cNvSpPr/>
          <p:nvPr/>
        </p:nvSpPr>
        <p:spPr>
          <a:xfrm>
            <a:off x="4366181" y="1706252"/>
            <a:ext cx="1395167" cy="47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Classify data</a:t>
            </a:r>
          </a:p>
        </p:txBody>
      </p:sp>
      <p:cxnSp>
        <p:nvCxnSpPr>
          <p:cNvPr id="13" name="Straight Arrow Connector 12">
            <a:extLst>
              <a:ext uri="{FF2B5EF4-FFF2-40B4-BE49-F238E27FC236}">
                <a16:creationId xmlns:a16="http://schemas.microsoft.com/office/drawing/2014/main" id="{1A6B8CDD-A7F9-CE47-82D9-1707D6919C33}"/>
              </a:ext>
            </a:extLst>
          </p:cNvPr>
          <p:cNvCxnSpPr>
            <a:stCxn id="10" idx="3"/>
            <a:endCxn id="11" idx="1"/>
          </p:cNvCxnSpPr>
          <p:nvPr/>
        </p:nvCxnSpPr>
        <p:spPr>
          <a:xfrm>
            <a:off x="3450210" y="1941922"/>
            <a:ext cx="915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9AA159C-3506-A547-8203-DB1F465ECE39}"/>
              </a:ext>
            </a:extLst>
          </p:cNvPr>
          <p:cNvSpPr/>
          <p:nvPr/>
        </p:nvSpPr>
        <p:spPr>
          <a:xfrm>
            <a:off x="6498210" y="1706252"/>
            <a:ext cx="1395167" cy="47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a:t>
            </a:r>
          </a:p>
        </p:txBody>
      </p:sp>
      <p:cxnSp>
        <p:nvCxnSpPr>
          <p:cNvPr id="16" name="Straight Arrow Connector 15">
            <a:extLst>
              <a:ext uri="{FF2B5EF4-FFF2-40B4-BE49-F238E27FC236}">
                <a16:creationId xmlns:a16="http://schemas.microsoft.com/office/drawing/2014/main" id="{60B45D06-F4F8-0247-BF19-1B0CBFD6B200}"/>
              </a:ext>
            </a:extLst>
          </p:cNvPr>
          <p:cNvCxnSpPr>
            <a:stCxn id="11" idx="3"/>
            <a:endCxn id="14" idx="1"/>
          </p:cNvCxnSpPr>
          <p:nvPr/>
        </p:nvCxnSpPr>
        <p:spPr>
          <a:xfrm>
            <a:off x="5761348" y="1941922"/>
            <a:ext cx="736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D6E1CEA-5EE3-464B-B040-C8709384BB12}"/>
              </a:ext>
            </a:extLst>
          </p:cNvPr>
          <p:cNvSpPr/>
          <p:nvPr/>
        </p:nvSpPr>
        <p:spPr>
          <a:xfrm>
            <a:off x="6498210" y="2960738"/>
            <a:ext cx="1395167" cy="970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and save detected character</a:t>
            </a:r>
          </a:p>
          <a:p>
            <a:pPr algn="ctr"/>
            <a:r>
              <a:rPr lang="en-US" dirty="0"/>
              <a:t>(X% correct)</a:t>
            </a:r>
          </a:p>
        </p:txBody>
      </p:sp>
      <p:cxnSp>
        <p:nvCxnSpPr>
          <p:cNvPr id="19" name="Straight Arrow Connector 18">
            <a:extLst>
              <a:ext uri="{FF2B5EF4-FFF2-40B4-BE49-F238E27FC236}">
                <a16:creationId xmlns:a16="http://schemas.microsoft.com/office/drawing/2014/main" id="{3026F2DE-082C-1646-98BF-5565C758E4E7}"/>
              </a:ext>
            </a:extLst>
          </p:cNvPr>
          <p:cNvCxnSpPr>
            <a:cxnSpLocks/>
            <a:stCxn id="14" idx="2"/>
            <a:endCxn id="17" idx="0"/>
          </p:cNvCxnSpPr>
          <p:nvPr/>
        </p:nvCxnSpPr>
        <p:spPr>
          <a:xfrm>
            <a:off x="7195794" y="2177592"/>
            <a:ext cx="0" cy="783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Diamond 19">
            <a:extLst>
              <a:ext uri="{FF2B5EF4-FFF2-40B4-BE49-F238E27FC236}">
                <a16:creationId xmlns:a16="http://schemas.microsoft.com/office/drawing/2014/main" id="{4112117D-5BF6-C642-A1E3-DAFC3C40AEEB}"/>
              </a:ext>
            </a:extLst>
          </p:cNvPr>
          <p:cNvSpPr/>
          <p:nvPr/>
        </p:nvSpPr>
        <p:spPr>
          <a:xfrm>
            <a:off x="4366180" y="2960738"/>
            <a:ext cx="1395167" cy="7157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Is result acceptable ?</a:t>
            </a:r>
          </a:p>
        </p:txBody>
      </p:sp>
      <p:cxnSp>
        <p:nvCxnSpPr>
          <p:cNvPr id="22" name="Straight Arrow Connector 21">
            <a:extLst>
              <a:ext uri="{FF2B5EF4-FFF2-40B4-BE49-F238E27FC236}">
                <a16:creationId xmlns:a16="http://schemas.microsoft.com/office/drawing/2014/main" id="{E71C3B54-AAB6-744B-9943-F2F909C9D90A}"/>
              </a:ext>
            </a:extLst>
          </p:cNvPr>
          <p:cNvCxnSpPr>
            <a:cxnSpLocks/>
            <a:endCxn id="20" idx="3"/>
          </p:cNvCxnSpPr>
          <p:nvPr/>
        </p:nvCxnSpPr>
        <p:spPr>
          <a:xfrm flipH="1">
            <a:off x="5761347" y="3318596"/>
            <a:ext cx="736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rminator 22">
            <a:extLst>
              <a:ext uri="{FF2B5EF4-FFF2-40B4-BE49-F238E27FC236}">
                <a16:creationId xmlns:a16="http://schemas.microsoft.com/office/drawing/2014/main" id="{20D8F355-2CBB-6D45-9A0E-66CAF57B223B}"/>
              </a:ext>
            </a:extLst>
          </p:cNvPr>
          <p:cNvSpPr/>
          <p:nvPr/>
        </p:nvSpPr>
        <p:spPr>
          <a:xfrm>
            <a:off x="4447092" y="4253696"/>
            <a:ext cx="1233341" cy="44157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25" name="Straight Arrow Connector 24">
            <a:extLst>
              <a:ext uri="{FF2B5EF4-FFF2-40B4-BE49-F238E27FC236}">
                <a16:creationId xmlns:a16="http://schemas.microsoft.com/office/drawing/2014/main" id="{E6850CC2-CDE2-8648-B3B3-C6BCD549CC13}"/>
              </a:ext>
            </a:extLst>
          </p:cNvPr>
          <p:cNvCxnSpPr>
            <a:cxnSpLocks/>
            <a:stCxn id="20" idx="2"/>
            <a:endCxn id="23" idx="0"/>
          </p:cNvCxnSpPr>
          <p:nvPr/>
        </p:nvCxnSpPr>
        <p:spPr>
          <a:xfrm flipH="1">
            <a:off x="5063763" y="3676453"/>
            <a:ext cx="1" cy="57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5C6B51F-4379-DA49-8C95-180804DED2B0}"/>
              </a:ext>
            </a:extLst>
          </p:cNvPr>
          <p:cNvSpPr txBox="1"/>
          <p:nvPr/>
        </p:nvSpPr>
        <p:spPr>
          <a:xfrm>
            <a:off x="5063762" y="3838116"/>
            <a:ext cx="417102" cy="253916"/>
          </a:xfrm>
          <a:prstGeom prst="rect">
            <a:avLst/>
          </a:prstGeom>
          <a:noFill/>
        </p:spPr>
        <p:txBody>
          <a:bodyPr wrap="none" rtlCol="0">
            <a:spAutoFit/>
          </a:bodyPr>
          <a:lstStyle/>
          <a:p>
            <a:r>
              <a:rPr lang="en-US" sz="1050" dirty="0"/>
              <a:t>Yes</a:t>
            </a:r>
          </a:p>
        </p:txBody>
      </p:sp>
      <p:cxnSp>
        <p:nvCxnSpPr>
          <p:cNvPr id="29" name="Elbow Connector 28">
            <a:extLst>
              <a:ext uri="{FF2B5EF4-FFF2-40B4-BE49-F238E27FC236}">
                <a16:creationId xmlns:a16="http://schemas.microsoft.com/office/drawing/2014/main" id="{D3FE2A5A-66F1-784E-9734-08539DED85B2}"/>
              </a:ext>
            </a:extLst>
          </p:cNvPr>
          <p:cNvCxnSpPr>
            <a:stCxn id="20" idx="1"/>
            <a:endCxn id="10" idx="2"/>
          </p:cNvCxnSpPr>
          <p:nvPr/>
        </p:nvCxnSpPr>
        <p:spPr>
          <a:xfrm rot="10800000">
            <a:off x="2752628" y="2177592"/>
            <a:ext cx="1613553" cy="11410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6F5207-B4F7-AC45-9AE6-5E6D7A959927}"/>
              </a:ext>
            </a:extLst>
          </p:cNvPr>
          <p:cNvSpPr txBox="1"/>
          <p:nvPr/>
        </p:nvSpPr>
        <p:spPr>
          <a:xfrm>
            <a:off x="3408497" y="2990505"/>
            <a:ext cx="357790" cy="253916"/>
          </a:xfrm>
          <a:prstGeom prst="rect">
            <a:avLst/>
          </a:prstGeom>
          <a:noFill/>
        </p:spPr>
        <p:txBody>
          <a:bodyPr wrap="none" rtlCol="0">
            <a:spAutoFit/>
          </a:bodyPr>
          <a:lstStyle/>
          <a:p>
            <a:r>
              <a:rPr lang="en-US" sz="1050" dirty="0"/>
              <a:t>No</a:t>
            </a:r>
          </a:p>
        </p:txBody>
      </p:sp>
    </p:spTree>
    <p:extLst>
      <p:ext uri="{BB962C8B-B14F-4D97-AF65-F5344CB8AC3E}">
        <p14:creationId xmlns:p14="http://schemas.microsoft.com/office/powerpoint/2010/main" val="195079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FF0F-2F7B-6D49-ACEC-DF62AC8DEEDE}"/>
              </a:ext>
            </a:extLst>
          </p:cNvPr>
          <p:cNvSpPr>
            <a:spLocks noGrp="1"/>
          </p:cNvSpPr>
          <p:nvPr>
            <p:ph type="title"/>
          </p:nvPr>
        </p:nvSpPr>
        <p:spPr/>
        <p:txBody>
          <a:bodyPr/>
          <a:lstStyle/>
          <a:p>
            <a:r>
              <a:rPr lang="en-US" dirty="0"/>
              <a:t>REFERENCE DOCUMENT</a:t>
            </a:r>
          </a:p>
        </p:txBody>
      </p:sp>
      <p:sp>
        <p:nvSpPr>
          <p:cNvPr id="3" name="Slide Number Placeholder 2">
            <a:extLst>
              <a:ext uri="{FF2B5EF4-FFF2-40B4-BE49-F238E27FC236}">
                <a16:creationId xmlns:a16="http://schemas.microsoft.com/office/drawing/2014/main" id="{DC739315-E26C-0A4B-8CA6-0B694AA791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Box 7">
            <a:extLst>
              <a:ext uri="{FF2B5EF4-FFF2-40B4-BE49-F238E27FC236}">
                <a16:creationId xmlns:a16="http://schemas.microsoft.com/office/drawing/2014/main" id="{A46E6A26-D74E-CC4E-B3E8-4378A4E25A38}"/>
              </a:ext>
            </a:extLst>
          </p:cNvPr>
          <p:cNvSpPr txBox="1"/>
          <p:nvPr/>
        </p:nvSpPr>
        <p:spPr>
          <a:xfrm>
            <a:off x="411480" y="1646223"/>
            <a:ext cx="8257389" cy="2246769"/>
          </a:xfrm>
          <a:prstGeom prst="rect">
            <a:avLst/>
          </a:prstGeom>
          <a:noFill/>
        </p:spPr>
        <p:txBody>
          <a:bodyPr wrap="none" rtlCol="0">
            <a:spAutoFit/>
          </a:bodyPr>
          <a:lstStyle/>
          <a:p>
            <a:pPr marL="285750" indent="-285750">
              <a:buFontTx/>
              <a:buChar char="-"/>
            </a:pPr>
            <a:r>
              <a:rPr lang="en-US" dirty="0">
                <a:hlinkClick r:id="rId2"/>
              </a:rPr>
              <a:t>https://medium.com/lemontech-engineering/breaking-captchas-from-scracth-almost-753895fade8a</a:t>
            </a:r>
            <a:endParaRPr lang="en-US" dirty="0"/>
          </a:p>
          <a:p>
            <a:pPr marL="285750" indent="-285750">
              <a:buFontTx/>
              <a:buChar char="-"/>
            </a:pPr>
            <a:r>
              <a:rPr lang="en-US" dirty="0">
                <a:hlinkClick r:id="rId3"/>
              </a:rPr>
              <a:t>https://robertgawron.blogspot.com/2010/11/almost-all-sites-use-images-with-text.html</a:t>
            </a:r>
            <a:endParaRPr lang="en-US" dirty="0"/>
          </a:p>
          <a:p>
            <a:pPr marL="285750" indent="-285750">
              <a:buFontTx/>
              <a:buChar char="-"/>
            </a:pPr>
            <a:r>
              <a:rPr lang="en-US" dirty="0">
                <a:hlinkClick r:id="rId4"/>
              </a:rPr>
              <a:t>https://machinelearningcoban.com/2016/12/26/introduce/</a:t>
            </a:r>
            <a:endParaRPr lang="en-US" dirty="0"/>
          </a:p>
          <a:p>
            <a:pPr marL="285750" indent="-285750">
              <a:buFontTx/>
              <a:buChar char="-"/>
            </a:pPr>
            <a:r>
              <a:rPr lang="en-US" dirty="0">
                <a:hlinkClick r:id="rId5"/>
              </a:rPr>
              <a:t>https://keras.io/</a:t>
            </a:r>
            <a:endParaRPr lang="en-US" dirty="0"/>
          </a:p>
          <a:p>
            <a:pPr marL="285750" indent="-285750">
              <a:buFontTx/>
              <a:buChar char="-"/>
            </a:pPr>
            <a:r>
              <a:rPr lang="en-US" dirty="0">
                <a:hlinkClick r:id="rId6"/>
              </a:rPr>
              <a:t>https://docs.opencv.org</a:t>
            </a:r>
            <a:endParaRPr lang="en-US" dirty="0"/>
          </a:p>
          <a:p>
            <a:pPr marL="285750" indent="-285750">
              <a:buFontTx/>
              <a:buChar char="-"/>
            </a:pPr>
            <a:r>
              <a:rPr lang="en-US" dirty="0">
                <a:hlinkClick r:id="rId7"/>
              </a:rPr>
              <a:t>http://stackoverflow.com</a:t>
            </a:r>
            <a:endParaRPr lang="en-US" dirty="0"/>
          </a:p>
          <a:p>
            <a:pPr marL="285750" indent="-285750">
              <a:buFontTx/>
              <a:buChar char="-"/>
            </a:pPr>
            <a:r>
              <a:rPr lang="en-US" dirty="0">
                <a:hlinkClick r:id="rId8"/>
              </a:rPr>
              <a:t>https://www.wikipedia.org/</a:t>
            </a:r>
            <a:endParaRPr lang="en-US" dirty="0"/>
          </a:p>
          <a:p>
            <a:pPr marL="285750" indent="-285750">
              <a:buFontTx/>
              <a:buChar char="-"/>
            </a:pPr>
            <a:r>
              <a:rPr lang="en-US" dirty="0">
                <a:hlinkClick r:id="rId9"/>
              </a:rPr>
              <a:t>https://viblo.asia/p/breaking-a-captcha-by-machine-learning-bWrZneDbKxw</a:t>
            </a: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98403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44DA-DA26-7644-A151-63605BBD8661}"/>
              </a:ext>
            </a:extLst>
          </p:cNvPr>
          <p:cNvSpPr>
            <a:spLocks noGrp="1"/>
          </p:cNvSpPr>
          <p:nvPr>
            <p:ph type="title"/>
          </p:nvPr>
        </p:nvSpPr>
        <p:spPr/>
        <p:txBody>
          <a:bodyPr/>
          <a:lstStyle/>
          <a:p>
            <a:r>
              <a:rPr lang="en-US" dirty="0"/>
              <a:t>RESULT</a:t>
            </a:r>
          </a:p>
        </p:txBody>
      </p:sp>
      <p:sp>
        <p:nvSpPr>
          <p:cNvPr id="5" name="Slide Number Placeholder 4">
            <a:extLst>
              <a:ext uri="{FF2B5EF4-FFF2-40B4-BE49-F238E27FC236}">
                <a16:creationId xmlns:a16="http://schemas.microsoft.com/office/drawing/2014/main" id="{F3F9A7C2-03C4-4D4E-B4BA-69076C140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Ghi Màn hình 2019-03-07 lúc 11.27.21 CH">
            <a:hlinkClick r:id="" action="ppaction://media"/>
            <a:extLst>
              <a:ext uri="{FF2B5EF4-FFF2-40B4-BE49-F238E27FC236}">
                <a16:creationId xmlns:a16="http://schemas.microsoft.com/office/drawing/2014/main" id="{FA883165-CC7F-8D46-99DC-3BA884FDEF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8652" y="1497734"/>
            <a:ext cx="3300548" cy="3138766"/>
          </a:xfrm>
          <a:prstGeom prst="rect">
            <a:avLst/>
          </a:prstGeom>
        </p:spPr>
      </p:pic>
    </p:spTree>
    <p:extLst>
      <p:ext uri="{BB962C8B-B14F-4D97-AF65-F5344CB8AC3E}">
        <p14:creationId xmlns:p14="http://schemas.microsoft.com/office/powerpoint/2010/main" val="25569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F9800"/>
                </a:solidFill>
              </a:rPr>
              <a:t>THANKS!</a:t>
            </a:r>
            <a:endParaRPr sz="6000">
              <a:solidFill>
                <a:srgbClr val="FF9800"/>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315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BF75-0C00-5F45-A6D7-7F5F378572EC}"/>
              </a:ext>
            </a:extLst>
          </p:cNvPr>
          <p:cNvSpPr>
            <a:spLocks noGrp="1"/>
          </p:cNvSpPr>
          <p:nvPr>
            <p:ph type="title"/>
          </p:nvPr>
        </p:nvSpPr>
        <p:spPr/>
        <p:txBody>
          <a:bodyPr/>
          <a:lstStyle/>
          <a:p>
            <a:r>
              <a:rPr lang="en-US" dirty="0"/>
              <a:t>MAIN TOOLS SET</a:t>
            </a:r>
          </a:p>
        </p:txBody>
      </p:sp>
      <p:sp>
        <p:nvSpPr>
          <p:cNvPr id="3" name="Slide Number Placeholder 2">
            <a:extLst>
              <a:ext uri="{FF2B5EF4-FFF2-40B4-BE49-F238E27FC236}">
                <a16:creationId xmlns:a16="http://schemas.microsoft.com/office/drawing/2014/main" id="{2DE4C337-89DE-F546-97EF-3837C9DB99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TextBox 3">
            <a:extLst>
              <a:ext uri="{FF2B5EF4-FFF2-40B4-BE49-F238E27FC236}">
                <a16:creationId xmlns:a16="http://schemas.microsoft.com/office/drawing/2014/main" id="{7E1CC967-A8F4-7E4A-B121-7A675225E230}"/>
              </a:ext>
            </a:extLst>
          </p:cNvPr>
          <p:cNvSpPr txBox="1"/>
          <p:nvPr/>
        </p:nvSpPr>
        <p:spPr>
          <a:xfrm>
            <a:off x="420624" y="2075991"/>
            <a:ext cx="1348446" cy="1169551"/>
          </a:xfrm>
          <a:prstGeom prst="rect">
            <a:avLst/>
          </a:prstGeom>
          <a:noFill/>
        </p:spPr>
        <p:txBody>
          <a:bodyPr wrap="none" rtlCol="0">
            <a:spAutoFit/>
          </a:bodyPr>
          <a:lstStyle/>
          <a:p>
            <a:pPr marL="285750" indent="-285750">
              <a:buFontTx/>
              <a:buChar char="-"/>
            </a:pPr>
            <a:r>
              <a:rPr lang="en-US" dirty="0" err="1"/>
              <a:t>Keras</a:t>
            </a:r>
            <a:endParaRPr lang="en-US" dirty="0"/>
          </a:p>
          <a:p>
            <a:pPr marL="285750" indent="-285750">
              <a:buFontTx/>
              <a:buChar char="-"/>
            </a:pPr>
            <a:r>
              <a:rPr lang="en-US" dirty="0"/>
              <a:t>OpenCV</a:t>
            </a:r>
          </a:p>
          <a:p>
            <a:pPr marL="285750" indent="-285750">
              <a:buFontTx/>
              <a:buChar char="-"/>
            </a:pPr>
            <a:r>
              <a:rPr lang="en-US" dirty="0"/>
              <a:t>Flask</a:t>
            </a:r>
          </a:p>
          <a:p>
            <a:pPr marL="285750" indent="-285750">
              <a:buFontTx/>
              <a:buChar char="-"/>
            </a:pPr>
            <a:r>
              <a:rPr lang="en-US" dirty="0" err="1"/>
              <a:t>Tensorflow</a:t>
            </a:r>
            <a:endParaRPr lang="en-US" dirty="0"/>
          </a:p>
          <a:p>
            <a:pPr marL="285750" indent="-285750">
              <a:buFontTx/>
              <a:buChar char="-"/>
            </a:pPr>
            <a:r>
              <a:rPr lang="en-US" dirty="0"/>
              <a:t>Python</a:t>
            </a:r>
          </a:p>
        </p:txBody>
      </p:sp>
      <p:pic>
        <p:nvPicPr>
          <p:cNvPr id="5" name="Picture 4">
            <a:extLst>
              <a:ext uri="{FF2B5EF4-FFF2-40B4-BE49-F238E27FC236}">
                <a16:creationId xmlns:a16="http://schemas.microsoft.com/office/drawing/2014/main" id="{B7B807D1-55F8-924F-8218-66E7461D38CE}"/>
              </a:ext>
            </a:extLst>
          </p:cNvPr>
          <p:cNvPicPr>
            <a:picLocks noChangeAspect="1"/>
          </p:cNvPicPr>
          <p:nvPr/>
        </p:nvPicPr>
        <p:blipFill>
          <a:blip r:embed="rId2"/>
          <a:stretch>
            <a:fillRect/>
          </a:stretch>
        </p:blipFill>
        <p:spPr>
          <a:xfrm>
            <a:off x="3851148" y="1462230"/>
            <a:ext cx="2986802" cy="1264413"/>
          </a:xfrm>
          <a:prstGeom prst="rect">
            <a:avLst/>
          </a:prstGeom>
        </p:spPr>
      </p:pic>
      <p:pic>
        <p:nvPicPr>
          <p:cNvPr id="6" name="Picture 5">
            <a:extLst>
              <a:ext uri="{FF2B5EF4-FFF2-40B4-BE49-F238E27FC236}">
                <a16:creationId xmlns:a16="http://schemas.microsoft.com/office/drawing/2014/main" id="{8EDD1C23-490A-8745-8033-2241349C5CA1}"/>
              </a:ext>
            </a:extLst>
          </p:cNvPr>
          <p:cNvPicPr>
            <a:picLocks noChangeAspect="1"/>
          </p:cNvPicPr>
          <p:nvPr/>
        </p:nvPicPr>
        <p:blipFill>
          <a:blip r:embed="rId3"/>
          <a:stretch>
            <a:fillRect/>
          </a:stretch>
        </p:blipFill>
        <p:spPr>
          <a:xfrm>
            <a:off x="4042309" y="3234531"/>
            <a:ext cx="921449" cy="921449"/>
          </a:xfrm>
          <a:prstGeom prst="rect">
            <a:avLst/>
          </a:prstGeom>
        </p:spPr>
      </p:pic>
      <p:pic>
        <p:nvPicPr>
          <p:cNvPr id="7" name="Picture 6">
            <a:extLst>
              <a:ext uri="{FF2B5EF4-FFF2-40B4-BE49-F238E27FC236}">
                <a16:creationId xmlns:a16="http://schemas.microsoft.com/office/drawing/2014/main" id="{02D75F1C-ED2A-E94E-8580-8946D5310C85}"/>
              </a:ext>
            </a:extLst>
          </p:cNvPr>
          <p:cNvPicPr>
            <a:picLocks noChangeAspect="1"/>
          </p:cNvPicPr>
          <p:nvPr/>
        </p:nvPicPr>
        <p:blipFill>
          <a:blip r:embed="rId4"/>
          <a:stretch>
            <a:fillRect/>
          </a:stretch>
        </p:blipFill>
        <p:spPr>
          <a:xfrm>
            <a:off x="5155184" y="3023205"/>
            <a:ext cx="2150559" cy="1344099"/>
          </a:xfrm>
          <a:prstGeom prst="rect">
            <a:avLst/>
          </a:prstGeom>
        </p:spPr>
      </p:pic>
    </p:spTree>
    <p:extLst>
      <p:ext uri="{BB962C8B-B14F-4D97-AF65-F5344CB8AC3E}">
        <p14:creationId xmlns:p14="http://schemas.microsoft.com/office/powerpoint/2010/main" val="103786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3476700"/>
            <a:ext cx="4094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CURRENT ISSUE </a:t>
            </a:r>
            <a:br>
              <a:rPr lang="en" dirty="0"/>
            </a:br>
            <a:r>
              <a:rPr lang="en" dirty="0"/>
              <a:t>&amp; </a:t>
            </a:r>
            <a:br>
              <a:rPr lang="en" dirty="0"/>
            </a:br>
            <a:r>
              <a:rPr lang="en" dirty="0"/>
              <a:t>SOLUTION</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96584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FF0F-2F7B-6D49-ACEC-DF62AC8DEEDE}"/>
              </a:ext>
            </a:extLst>
          </p:cNvPr>
          <p:cNvSpPr>
            <a:spLocks noGrp="1"/>
          </p:cNvSpPr>
          <p:nvPr>
            <p:ph type="title"/>
          </p:nvPr>
        </p:nvSpPr>
        <p:spPr/>
        <p:txBody>
          <a:bodyPr/>
          <a:lstStyle/>
          <a:p>
            <a:r>
              <a:rPr lang="en-US" dirty="0"/>
              <a:t>ISSUE</a:t>
            </a:r>
          </a:p>
        </p:txBody>
      </p:sp>
      <p:sp>
        <p:nvSpPr>
          <p:cNvPr id="3" name="Slide Number Placeholder 2">
            <a:extLst>
              <a:ext uri="{FF2B5EF4-FFF2-40B4-BE49-F238E27FC236}">
                <a16:creationId xmlns:a16="http://schemas.microsoft.com/office/drawing/2014/main" id="{DC739315-E26C-0A4B-8CA6-0B694AA791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842C6753-4F42-B640-B581-9F9724B5BF84}"/>
              </a:ext>
            </a:extLst>
          </p:cNvPr>
          <p:cNvPicPr>
            <a:picLocks noChangeAspect="1"/>
          </p:cNvPicPr>
          <p:nvPr/>
        </p:nvPicPr>
        <p:blipFill>
          <a:blip r:embed="rId2"/>
          <a:stretch>
            <a:fillRect/>
          </a:stretch>
        </p:blipFill>
        <p:spPr>
          <a:xfrm>
            <a:off x="3972228" y="1824036"/>
            <a:ext cx="2293349" cy="2293349"/>
          </a:xfrm>
          <a:prstGeom prst="rect">
            <a:avLst/>
          </a:prstGeom>
        </p:spPr>
      </p:pic>
      <p:pic>
        <p:nvPicPr>
          <p:cNvPr id="6" name="Picture 5">
            <a:extLst>
              <a:ext uri="{FF2B5EF4-FFF2-40B4-BE49-F238E27FC236}">
                <a16:creationId xmlns:a16="http://schemas.microsoft.com/office/drawing/2014/main" id="{67A5260F-48E8-F94E-B271-FCA6D7DF745E}"/>
              </a:ext>
            </a:extLst>
          </p:cNvPr>
          <p:cNvPicPr>
            <a:picLocks noChangeAspect="1"/>
          </p:cNvPicPr>
          <p:nvPr/>
        </p:nvPicPr>
        <p:blipFill>
          <a:blip r:embed="rId3"/>
          <a:stretch>
            <a:fillRect/>
          </a:stretch>
        </p:blipFill>
        <p:spPr>
          <a:xfrm>
            <a:off x="623775" y="2370636"/>
            <a:ext cx="1200150" cy="1200150"/>
          </a:xfrm>
          <a:prstGeom prst="rect">
            <a:avLst/>
          </a:prstGeom>
        </p:spPr>
      </p:pic>
      <p:sp>
        <p:nvSpPr>
          <p:cNvPr id="7" name="TextBox 6">
            <a:extLst>
              <a:ext uri="{FF2B5EF4-FFF2-40B4-BE49-F238E27FC236}">
                <a16:creationId xmlns:a16="http://schemas.microsoft.com/office/drawing/2014/main" id="{CD13468B-3821-0647-BA78-F72EE515FAE2}"/>
              </a:ext>
            </a:extLst>
          </p:cNvPr>
          <p:cNvSpPr txBox="1"/>
          <p:nvPr/>
        </p:nvSpPr>
        <p:spPr>
          <a:xfrm>
            <a:off x="778054" y="3657600"/>
            <a:ext cx="891591" cy="307777"/>
          </a:xfrm>
          <a:prstGeom prst="rect">
            <a:avLst/>
          </a:prstGeom>
          <a:noFill/>
        </p:spPr>
        <p:txBody>
          <a:bodyPr wrap="none" rtlCol="0">
            <a:spAutoFit/>
          </a:bodyPr>
          <a:lstStyle/>
          <a:p>
            <a:r>
              <a:rPr lang="en-US" dirty="0" err="1"/>
              <a:t>Aliorders</a:t>
            </a:r>
            <a:endParaRPr lang="en-US" dirty="0"/>
          </a:p>
        </p:txBody>
      </p:sp>
      <p:cxnSp>
        <p:nvCxnSpPr>
          <p:cNvPr id="9" name="Straight Arrow Connector 8">
            <a:extLst>
              <a:ext uri="{FF2B5EF4-FFF2-40B4-BE49-F238E27FC236}">
                <a16:creationId xmlns:a16="http://schemas.microsoft.com/office/drawing/2014/main" id="{F8B52799-1817-E240-AF6F-AE848FB088E1}"/>
              </a:ext>
            </a:extLst>
          </p:cNvPr>
          <p:cNvCxnSpPr/>
          <p:nvPr/>
        </p:nvCxnSpPr>
        <p:spPr>
          <a:xfrm>
            <a:off x="2085975" y="2970711"/>
            <a:ext cx="1647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04515F-5DC9-344D-A596-59547A02AB55}"/>
              </a:ext>
            </a:extLst>
          </p:cNvPr>
          <p:cNvSpPr txBox="1"/>
          <p:nvPr/>
        </p:nvSpPr>
        <p:spPr>
          <a:xfrm>
            <a:off x="2417015" y="2662934"/>
            <a:ext cx="962123" cy="307777"/>
          </a:xfrm>
          <a:prstGeom prst="rect">
            <a:avLst/>
          </a:prstGeom>
          <a:noFill/>
        </p:spPr>
        <p:txBody>
          <a:bodyPr wrap="none" rtlCol="0">
            <a:spAutoFit/>
          </a:bodyPr>
          <a:lstStyle/>
          <a:p>
            <a:r>
              <a:rPr lang="en-US" dirty="0"/>
              <a:t>Auto fulfill</a:t>
            </a:r>
          </a:p>
        </p:txBody>
      </p:sp>
      <p:sp>
        <p:nvSpPr>
          <p:cNvPr id="11" name="TextBox 10">
            <a:extLst>
              <a:ext uri="{FF2B5EF4-FFF2-40B4-BE49-F238E27FC236}">
                <a16:creationId xmlns:a16="http://schemas.microsoft.com/office/drawing/2014/main" id="{32BC8DED-96AA-454B-8197-7C5BFD0742C8}"/>
              </a:ext>
            </a:extLst>
          </p:cNvPr>
          <p:cNvSpPr txBox="1"/>
          <p:nvPr/>
        </p:nvSpPr>
        <p:spPr>
          <a:xfrm>
            <a:off x="4274760" y="1824036"/>
            <a:ext cx="1688283" cy="307777"/>
          </a:xfrm>
          <a:prstGeom prst="rect">
            <a:avLst/>
          </a:prstGeom>
          <a:noFill/>
        </p:spPr>
        <p:txBody>
          <a:bodyPr wrap="none" rtlCol="0">
            <a:spAutoFit/>
          </a:bodyPr>
          <a:lstStyle/>
          <a:p>
            <a:r>
              <a:rPr lang="en-US" dirty="0" err="1"/>
              <a:t>Aliexpress</a:t>
            </a:r>
            <a:r>
              <a:rPr lang="en-US" dirty="0"/>
              <a:t> captcha</a:t>
            </a:r>
          </a:p>
        </p:txBody>
      </p:sp>
      <p:cxnSp>
        <p:nvCxnSpPr>
          <p:cNvPr id="12" name="Straight Arrow Connector 11">
            <a:extLst>
              <a:ext uri="{FF2B5EF4-FFF2-40B4-BE49-F238E27FC236}">
                <a16:creationId xmlns:a16="http://schemas.microsoft.com/office/drawing/2014/main" id="{386E2EB3-07CB-2C44-BB40-E2FAC8422D12}"/>
              </a:ext>
            </a:extLst>
          </p:cNvPr>
          <p:cNvCxnSpPr>
            <a:cxnSpLocks/>
          </p:cNvCxnSpPr>
          <p:nvPr/>
        </p:nvCxnSpPr>
        <p:spPr>
          <a:xfrm>
            <a:off x="6460933" y="2970710"/>
            <a:ext cx="97545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7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IDEAL</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00B42444-D33D-BE42-B6E7-DAA5483BBE64}"/>
              </a:ext>
            </a:extLst>
          </p:cNvPr>
          <p:cNvPicPr>
            <a:picLocks noChangeAspect="1"/>
          </p:cNvPicPr>
          <p:nvPr/>
        </p:nvPicPr>
        <p:blipFill>
          <a:blip r:embed="rId3"/>
          <a:stretch>
            <a:fillRect/>
          </a:stretch>
        </p:blipFill>
        <p:spPr>
          <a:xfrm>
            <a:off x="683045" y="2433734"/>
            <a:ext cx="2477247" cy="660599"/>
          </a:xfrm>
          <a:prstGeom prst="rect">
            <a:avLst/>
          </a:prstGeom>
        </p:spPr>
      </p:pic>
      <p:cxnSp>
        <p:nvCxnSpPr>
          <p:cNvPr id="4" name="Straight Arrow Connector 3">
            <a:extLst>
              <a:ext uri="{FF2B5EF4-FFF2-40B4-BE49-F238E27FC236}">
                <a16:creationId xmlns:a16="http://schemas.microsoft.com/office/drawing/2014/main" id="{C60BC44B-DE12-6443-9700-99AA3A0D9A89}"/>
              </a:ext>
            </a:extLst>
          </p:cNvPr>
          <p:cNvCxnSpPr/>
          <p:nvPr/>
        </p:nvCxnSpPr>
        <p:spPr>
          <a:xfrm>
            <a:off x="2969748" y="2688116"/>
            <a:ext cx="1476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610F9F-ED96-3E40-8A64-BE0ADE4180C9}"/>
              </a:ext>
            </a:extLst>
          </p:cNvPr>
          <p:cNvSpPr txBox="1"/>
          <p:nvPr/>
        </p:nvSpPr>
        <p:spPr>
          <a:xfrm>
            <a:off x="1288739" y="3114612"/>
            <a:ext cx="723275" cy="307777"/>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AC5857D1-5D5F-3348-B551-45C7CEF0B1A0}"/>
              </a:ext>
            </a:extLst>
          </p:cNvPr>
          <p:cNvSpPr txBox="1"/>
          <p:nvPr/>
        </p:nvSpPr>
        <p:spPr>
          <a:xfrm>
            <a:off x="5114207" y="2347274"/>
            <a:ext cx="1418568" cy="523220"/>
          </a:xfrm>
          <a:prstGeom prst="rect">
            <a:avLst/>
          </a:prstGeom>
          <a:noFill/>
        </p:spPr>
        <p:txBody>
          <a:bodyPr wrap="square" rtlCol="0">
            <a:spAutoFit/>
          </a:bodyPr>
          <a:lstStyle/>
          <a:p>
            <a:r>
              <a:rPr lang="en-US" sz="2800" dirty="0"/>
              <a:t>2MHB</a:t>
            </a:r>
          </a:p>
        </p:txBody>
      </p:sp>
      <p:sp>
        <p:nvSpPr>
          <p:cNvPr id="7" name="TextBox 6">
            <a:extLst>
              <a:ext uri="{FF2B5EF4-FFF2-40B4-BE49-F238E27FC236}">
                <a16:creationId xmlns:a16="http://schemas.microsoft.com/office/drawing/2014/main" id="{03458E59-7641-F74C-84BC-BE641AEC80FD}"/>
              </a:ext>
            </a:extLst>
          </p:cNvPr>
          <p:cNvSpPr txBox="1"/>
          <p:nvPr/>
        </p:nvSpPr>
        <p:spPr>
          <a:xfrm>
            <a:off x="5114207" y="3094333"/>
            <a:ext cx="922047" cy="307777"/>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99890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IDEAL</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00B42444-D33D-BE42-B6E7-DAA5483BBE64}"/>
              </a:ext>
            </a:extLst>
          </p:cNvPr>
          <p:cNvPicPr>
            <a:picLocks noChangeAspect="1"/>
          </p:cNvPicPr>
          <p:nvPr/>
        </p:nvPicPr>
        <p:blipFill>
          <a:blip r:embed="rId3"/>
          <a:stretch>
            <a:fillRect/>
          </a:stretch>
        </p:blipFill>
        <p:spPr>
          <a:xfrm>
            <a:off x="683045" y="2433734"/>
            <a:ext cx="2477247" cy="660599"/>
          </a:xfrm>
          <a:prstGeom prst="rect">
            <a:avLst/>
          </a:prstGeom>
        </p:spPr>
      </p:pic>
      <p:cxnSp>
        <p:nvCxnSpPr>
          <p:cNvPr id="4" name="Straight Arrow Connector 3">
            <a:extLst>
              <a:ext uri="{FF2B5EF4-FFF2-40B4-BE49-F238E27FC236}">
                <a16:creationId xmlns:a16="http://schemas.microsoft.com/office/drawing/2014/main" id="{C60BC44B-DE12-6443-9700-99AA3A0D9A89}"/>
              </a:ext>
            </a:extLst>
          </p:cNvPr>
          <p:cNvCxnSpPr>
            <a:cxnSpLocks/>
          </p:cNvCxnSpPr>
          <p:nvPr/>
        </p:nvCxnSpPr>
        <p:spPr>
          <a:xfrm>
            <a:off x="2672292" y="2644049"/>
            <a:ext cx="1139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610F9F-ED96-3E40-8A64-BE0ADE4180C9}"/>
              </a:ext>
            </a:extLst>
          </p:cNvPr>
          <p:cNvSpPr txBox="1"/>
          <p:nvPr/>
        </p:nvSpPr>
        <p:spPr>
          <a:xfrm>
            <a:off x="1288739" y="3114612"/>
            <a:ext cx="723275" cy="307777"/>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AC5857D1-5D5F-3348-B551-45C7CEF0B1A0}"/>
              </a:ext>
            </a:extLst>
          </p:cNvPr>
          <p:cNvSpPr txBox="1"/>
          <p:nvPr/>
        </p:nvSpPr>
        <p:spPr>
          <a:xfrm>
            <a:off x="6640225" y="2327118"/>
            <a:ext cx="1287490" cy="523220"/>
          </a:xfrm>
          <a:prstGeom prst="rect">
            <a:avLst/>
          </a:prstGeom>
          <a:noFill/>
        </p:spPr>
        <p:txBody>
          <a:bodyPr wrap="square" rtlCol="0">
            <a:spAutoFit/>
          </a:bodyPr>
          <a:lstStyle/>
          <a:p>
            <a:r>
              <a:rPr lang="en-US" sz="2800" dirty="0"/>
              <a:t>2MHB</a:t>
            </a:r>
          </a:p>
        </p:txBody>
      </p:sp>
      <p:sp>
        <p:nvSpPr>
          <p:cNvPr id="7" name="TextBox 6">
            <a:extLst>
              <a:ext uri="{FF2B5EF4-FFF2-40B4-BE49-F238E27FC236}">
                <a16:creationId xmlns:a16="http://schemas.microsoft.com/office/drawing/2014/main" id="{03458E59-7641-F74C-84BC-BE641AEC80FD}"/>
              </a:ext>
            </a:extLst>
          </p:cNvPr>
          <p:cNvSpPr txBox="1"/>
          <p:nvPr/>
        </p:nvSpPr>
        <p:spPr>
          <a:xfrm>
            <a:off x="6704795" y="2994945"/>
            <a:ext cx="922047" cy="307777"/>
          </a:xfrm>
          <a:prstGeom prst="rect">
            <a:avLst/>
          </a:prstGeom>
          <a:noFill/>
        </p:spPr>
        <p:txBody>
          <a:bodyPr wrap="none" rtlCol="0">
            <a:spAutoFit/>
          </a:bodyPr>
          <a:lstStyle/>
          <a:p>
            <a:r>
              <a:rPr lang="en-US" dirty="0"/>
              <a:t>OUTPUT</a:t>
            </a:r>
          </a:p>
        </p:txBody>
      </p:sp>
      <p:pic>
        <p:nvPicPr>
          <p:cNvPr id="8" name="Picture 7">
            <a:extLst>
              <a:ext uri="{FF2B5EF4-FFF2-40B4-BE49-F238E27FC236}">
                <a16:creationId xmlns:a16="http://schemas.microsoft.com/office/drawing/2014/main" id="{B5A4BB70-0D28-C049-BCCD-FC3C940BAF09}"/>
              </a:ext>
            </a:extLst>
          </p:cNvPr>
          <p:cNvPicPr>
            <a:picLocks noChangeAspect="1"/>
          </p:cNvPicPr>
          <p:nvPr/>
        </p:nvPicPr>
        <p:blipFill>
          <a:blip r:embed="rId4"/>
          <a:stretch>
            <a:fillRect/>
          </a:stretch>
        </p:blipFill>
        <p:spPr>
          <a:xfrm>
            <a:off x="3995685" y="2102680"/>
            <a:ext cx="1082738" cy="1082738"/>
          </a:xfrm>
          <a:prstGeom prst="rect">
            <a:avLst/>
          </a:prstGeom>
        </p:spPr>
      </p:pic>
      <p:cxnSp>
        <p:nvCxnSpPr>
          <p:cNvPr id="11" name="Straight Arrow Connector 10">
            <a:extLst>
              <a:ext uri="{FF2B5EF4-FFF2-40B4-BE49-F238E27FC236}">
                <a16:creationId xmlns:a16="http://schemas.microsoft.com/office/drawing/2014/main" id="{1FEBC072-0D4E-2D48-A94E-4D10BCDAEEB0}"/>
              </a:ext>
            </a:extLst>
          </p:cNvPr>
          <p:cNvCxnSpPr>
            <a:cxnSpLocks/>
          </p:cNvCxnSpPr>
          <p:nvPr/>
        </p:nvCxnSpPr>
        <p:spPr>
          <a:xfrm>
            <a:off x="5226369" y="2588728"/>
            <a:ext cx="1139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09EB26-5C05-B142-B1B6-BA243DF08FC0}"/>
              </a:ext>
            </a:extLst>
          </p:cNvPr>
          <p:cNvSpPr txBox="1"/>
          <p:nvPr/>
        </p:nvSpPr>
        <p:spPr>
          <a:xfrm>
            <a:off x="3828366" y="3225976"/>
            <a:ext cx="1417376" cy="523220"/>
          </a:xfrm>
          <a:prstGeom prst="rect">
            <a:avLst/>
          </a:prstGeom>
          <a:noFill/>
        </p:spPr>
        <p:txBody>
          <a:bodyPr wrap="none" rtlCol="0">
            <a:spAutoFit/>
          </a:bodyPr>
          <a:lstStyle/>
          <a:p>
            <a:pPr algn="ctr"/>
            <a:r>
              <a:rPr lang="en-US" dirty="0"/>
              <a:t>Neural network</a:t>
            </a:r>
          </a:p>
          <a:p>
            <a:pPr algn="ctr"/>
            <a:r>
              <a:rPr lang="en-US" dirty="0"/>
              <a:t>(Deep learning)</a:t>
            </a:r>
          </a:p>
        </p:txBody>
      </p:sp>
    </p:spTree>
    <p:extLst>
      <p:ext uri="{BB962C8B-B14F-4D97-AF65-F5344CB8AC3E}">
        <p14:creationId xmlns:p14="http://schemas.microsoft.com/office/powerpoint/2010/main" val="272886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D92E-A5F7-9E49-B003-A3E1F9671518}"/>
              </a:ext>
            </a:extLst>
          </p:cNvPr>
          <p:cNvSpPr>
            <a:spLocks noGrp="1"/>
          </p:cNvSpPr>
          <p:nvPr>
            <p:ph type="title"/>
          </p:nvPr>
        </p:nvSpPr>
        <p:spPr/>
        <p:txBody>
          <a:bodyPr/>
          <a:lstStyle/>
          <a:p>
            <a:r>
              <a:rPr lang="en-US" dirty="0"/>
              <a:t>MACHINE LEARNING AND AI</a:t>
            </a:r>
          </a:p>
        </p:txBody>
      </p:sp>
      <p:sp>
        <p:nvSpPr>
          <p:cNvPr id="5" name="Slide Number Placeholder 4">
            <a:extLst>
              <a:ext uri="{FF2B5EF4-FFF2-40B4-BE49-F238E27FC236}">
                <a16:creationId xmlns:a16="http://schemas.microsoft.com/office/drawing/2014/main" id="{910F67A8-28C7-D747-8F19-B69E0082AD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36FAAE48-D449-074C-9CF4-7430041E7808}"/>
              </a:ext>
            </a:extLst>
          </p:cNvPr>
          <p:cNvPicPr>
            <a:picLocks noChangeAspect="1"/>
          </p:cNvPicPr>
          <p:nvPr/>
        </p:nvPicPr>
        <p:blipFill>
          <a:blip r:embed="rId3"/>
          <a:stretch>
            <a:fillRect/>
          </a:stretch>
        </p:blipFill>
        <p:spPr>
          <a:xfrm>
            <a:off x="3443475" y="1597446"/>
            <a:ext cx="4561270" cy="2554311"/>
          </a:xfrm>
          <a:prstGeom prst="rect">
            <a:avLst/>
          </a:prstGeom>
        </p:spPr>
      </p:pic>
      <p:sp>
        <p:nvSpPr>
          <p:cNvPr id="7" name="TextBox 6">
            <a:extLst>
              <a:ext uri="{FF2B5EF4-FFF2-40B4-BE49-F238E27FC236}">
                <a16:creationId xmlns:a16="http://schemas.microsoft.com/office/drawing/2014/main" id="{21CF46EB-00BA-BC4C-8175-CC9F7D74F3C4}"/>
              </a:ext>
            </a:extLst>
          </p:cNvPr>
          <p:cNvSpPr txBox="1"/>
          <p:nvPr/>
        </p:nvSpPr>
        <p:spPr>
          <a:xfrm>
            <a:off x="363557" y="1740665"/>
            <a:ext cx="2842351" cy="1169551"/>
          </a:xfrm>
          <a:prstGeom prst="rect">
            <a:avLst/>
          </a:prstGeom>
          <a:noFill/>
        </p:spPr>
        <p:txBody>
          <a:bodyPr wrap="square" rtlCol="0">
            <a:spAutoFit/>
          </a:bodyPr>
          <a:lstStyle/>
          <a:p>
            <a:r>
              <a:rPr lang="en-US" dirty="0"/>
              <a:t>Wikipedia: </a:t>
            </a:r>
            <a:r>
              <a:rPr lang="en-US" i="1" dirty="0"/>
              <a:t>Machine learning is the subfield of computer science that “gives computers the ability to learn without being explicitly programmed”</a:t>
            </a:r>
            <a:endParaRPr lang="en-US" dirty="0"/>
          </a:p>
        </p:txBody>
      </p:sp>
    </p:spTree>
    <p:extLst>
      <p:ext uri="{BB962C8B-B14F-4D97-AF65-F5344CB8AC3E}">
        <p14:creationId xmlns:p14="http://schemas.microsoft.com/office/powerpoint/2010/main" val="1669045756"/>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2770</TotalTime>
  <Words>413</Words>
  <Application>Microsoft Macintosh PowerPoint</Application>
  <PresentationFormat>On-screen Show (16:9)</PresentationFormat>
  <Paragraphs>125</Paragraphs>
  <Slides>31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Roboto Condensed</vt:lpstr>
      <vt:lpstr>Arial</vt:lpstr>
      <vt:lpstr>Arvo</vt:lpstr>
      <vt:lpstr>Roboto Condensed Light</vt:lpstr>
      <vt:lpstr>Salerio template</vt:lpstr>
      <vt:lpstr>Bypass Captcha Aliexpress </vt:lpstr>
      <vt:lpstr>INTRODUCTION</vt:lpstr>
      <vt:lpstr>REFERENCE DOCUMENT</vt:lpstr>
      <vt:lpstr>MAIN TOOLS SET</vt:lpstr>
      <vt:lpstr>CURRENT ISSUE  &amp;  SOLUTION</vt:lpstr>
      <vt:lpstr>ISSUE</vt:lpstr>
      <vt:lpstr>IDEAL</vt:lpstr>
      <vt:lpstr>IDEAL</vt:lpstr>
      <vt:lpstr>MACHINE LEARNING AND AI</vt:lpstr>
      <vt:lpstr>MACHINE LEARNING AND DEEP LEARNING</vt:lpstr>
      <vt:lpstr>SETUP</vt:lpstr>
      <vt:lpstr>STEP 1: CRAWLING DATA</vt:lpstr>
      <vt:lpstr>STEP 2.1: THREASHOLDING AND NOISE REDUCTION</vt:lpstr>
      <vt:lpstr>STEP 2.1: THREASHOLDING AND NOISE REDUCTION</vt:lpstr>
      <vt:lpstr>STEP 2.2: ROI (REGION OF INTEREST) EXTRACT</vt:lpstr>
      <vt:lpstr>STEP 2.1: ROI EXTRACT</vt:lpstr>
      <vt:lpstr>STEP 2: NOISE REDUCTION PROBLEM</vt:lpstr>
      <vt:lpstr>ALIEXPRESS TRICK DEMO</vt:lpstr>
      <vt:lpstr>STEP 3: DATA CLASSIFICATION</vt:lpstr>
      <vt:lpstr>STEP 3: DATA CLASSIFICATION</vt:lpstr>
      <vt:lpstr>3.1 “KERAS” IMAGE GENERATOR</vt:lpstr>
      <vt:lpstr>STEP 3: DATA CLASSIFICATION</vt:lpstr>
      <vt:lpstr>3.2 RESULT</vt:lpstr>
      <vt:lpstr>4. TRAIN</vt:lpstr>
      <vt:lpstr>4. TRAIN</vt:lpstr>
      <vt:lpstr>4. TRAIN</vt:lpstr>
      <vt:lpstr>3.1 TRAIN FIRST TIME</vt:lpstr>
      <vt:lpstr>3.1 TRAIN FIRST TIME</vt:lpstr>
      <vt:lpstr>TRAINING FLOW</vt:lpstr>
      <vt:lpstr>RESULT</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TOOLS APPLYING BLOCK CHAIN TECHNOLOGY </dc:title>
  <cp:lastModifiedBy>Microsoft Office User</cp:lastModifiedBy>
  <cp:revision>149</cp:revision>
  <dcterms:modified xsi:type="dcterms:W3CDTF">2019-03-08T06:56:49Z</dcterms:modified>
</cp:coreProperties>
</file>